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3" r:id="rId15"/>
    <p:sldId id="272"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 initials="M" lastIdx="1" clrIdx="0">
    <p:extLst>
      <p:ext uri="{19B8F6BF-5375-455C-9EA6-DF929625EA0E}">
        <p15:presenceInfo xmlns:p15="http://schemas.microsoft.com/office/powerpoint/2012/main" userId="MICR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43B274-8E24-47E7-9577-2B7069B54058}" type="doc">
      <dgm:prSet loTypeId="urn:diagrams.loki3.com/BracketList" loCatId="list" qsTypeId="urn:microsoft.com/office/officeart/2005/8/quickstyle/simple1" qsCatId="simple" csTypeId="urn:microsoft.com/office/officeart/2005/8/colors/colorful1" csCatId="colorful" phldr="1"/>
      <dgm:spPr/>
      <dgm:t>
        <a:bodyPr/>
        <a:lstStyle/>
        <a:p>
          <a:endParaRPr lang="en-US"/>
        </a:p>
      </dgm:t>
    </dgm:pt>
    <dgm:pt modelId="{1C828F06-DE38-42FD-A78D-9D7EFB3DF024}">
      <dgm:prSet phldrT="[Text]"/>
      <dgm:spPr/>
      <dgm:t>
        <a:bodyPr/>
        <a:lstStyle/>
        <a:p>
          <a:r>
            <a:rPr lang="en-US" dirty="0"/>
            <a:t>Unitary Government</a:t>
          </a:r>
        </a:p>
      </dgm:t>
    </dgm:pt>
    <dgm:pt modelId="{96BB0486-C28C-4375-9DE9-B5C8ECAE315E}" type="parTrans" cxnId="{79943753-A0CD-48EF-B499-CF9BA0E749C1}">
      <dgm:prSet/>
      <dgm:spPr/>
      <dgm:t>
        <a:bodyPr/>
        <a:lstStyle/>
        <a:p>
          <a:endParaRPr lang="en-US"/>
        </a:p>
      </dgm:t>
    </dgm:pt>
    <dgm:pt modelId="{08AE475E-9300-4389-B79B-25D9095C929E}" type="sibTrans" cxnId="{79943753-A0CD-48EF-B499-CF9BA0E749C1}">
      <dgm:prSet/>
      <dgm:spPr/>
      <dgm:t>
        <a:bodyPr/>
        <a:lstStyle/>
        <a:p>
          <a:endParaRPr lang="en-US"/>
        </a:p>
      </dgm:t>
    </dgm:pt>
    <dgm:pt modelId="{58635E3E-A180-4E5C-AA69-F22D1AD09BEA}">
      <dgm:prSet phldrT="[Text]"/>
      <dgm:spPr/>
      <dgm:t>
        <a:bodyPr/>
        <a:lstStyle/>
        <a:p>
          <a:r>
            <a:rPr lang="en-US" dirty="0"/>
            <a:t>Single government</a:t>
          </a:r>
        </a:p>
      </dgm:t>
    </dgm:pt>
    <dgm:pt modelId="{0312D267-408B-435D-B17C-755169F7A26F}" type="parTrans" cxnId="{B0B930E5-583B-4916-AD9C-7151CD33088B}">
      <dgm:prSet/>
      <dgm:spPr/>
      <dgm:t>
        <a:bodyPr/>
        <a:lstStyle/>
        <a:p>
          <a:endParaRPr lang="en-US"/>
        </a:p>
      </dgm:t>
    </dgm:pt>
    <dgm:pt modelId="{F6457A3B-40FB-46E5-8094-E6E60CD04B31}" type="sibTrans" cxnId="{B0B930E5-583B-4916-AD9C-7151CD33088B}">
      <dgm:prSet/>
      <dgm:spPr/>
      <dgm:t>
        <a:bodyPr/>
        <a:lstStyle/>
        <a:p>
          <a:endParaRPr lang="en-US"/>
        </a:p>
      </dgm:t>
    </dgm:pt>
    <dgm:pt modelId="{97A50FE0-D898-4592-B9E4-FB9C9207BF2B}">
      <dgm:prSet phldrT="[Text]"/>
      <dgm:spPr/>
      <dgm:t>
        <a:bodyPr/>
        <a:lstStyle/>
        <a:p>
          <a:r>
            <a:rPr lang="en-US" dirty="0"/>
            <a:t>Federal Government</a:t>
          </a:r>
        </a:p>
      </dgm:t>
    </dgm:pt>
    <dgm:pt modelId="{022E78C9-B6B2-40B9-BFE9-9FE4E278F019}" type="parTrans" cxnId="{7D51E3FB-6FD9-4FF8-A544-1F60DDCF3AD5}">
      <dgm:prSet/>
      <dgm:spPr/>
      <dgm:t>
        <a:bodyPr/>
        <a:lstStyle/>
        <a:p>
          <a:endParaRPr lang="en-US"/>
        </a:p>
      </dgm:t>
    </dgm:pt>
    <dgm:pt modelId="{3DB07FF8-1221-47EF-9658-B7AAC862493A}" type="sibTrans" cxnId="{7D51E3FB-6FD9-4FF8-A544-1F60DDCF3AD5}">
      <dgm:prSet/>
      <dgm:spPr/>
      <dgm:t>
        <a:bodyPr/>
        <a:lstStyle/>
        <a:p>
          <a:endParaRPr lang="en-US"/>
        </a:p>
      </dgm:t>
    </dgm:pt>
    <dgm:pt modelId="{390717A7-1227-4EE7-ACC8-7D90334C78D2}">
      <dgm:prSet phldrT="[Text]"/>
      <dgm:spPr/>
      <dgm:t>
        <a:bodyPr/>
        <a:lstStyle/>
        <a:p>
          <a:r>
            <a:rPr lang="en-US" dirty="0"/>
            <a:t>Different levels of Government</a:t>
          </a:r>
        </a:p>
      </dgm:t>
    </dgm:pt>
    <dgm:pt modelId="{B0E9D9FA-968E-4326-B914-3ACF5DBA7097}" type="parTrans" cxnId="{699C9D0D-9D55-4793-8D77-AE48B283DA6C}">
      <dgm:prSet/>
      <dgm:spPr/>
      <dgm:t>
        <a:bodyPr/>
        <a:lstStyle/>
        <a:p>
          <a:endParaRPr lang="en-US"/>
        </a:p>
      </dgm:t>
    </dgm:pt>
    <dgm:pt modelId="{9E230620-B449-4213-BE92-7246F2C256ED}" type="sibTrans" cxnId="{699C9D0D-9D55-4793-8D77-AE48B283DA6C}">
      <dgm:prSet/>
      <dgm:spPr/>
      <dgm:t>
        <a:bodyPr/>
        <a:lstStyle/>
        <a:p>
          <a:endParaRPr lang="en-US"/>
        </a:p>
      </dgm:t>
    </dgm:pt>
    <dgm:pt modelId="{E3ACC038-82D5-40DF-B829-8A61C9F4330D}" type="pres">
      <dgm:prSet presAssocID="{C143B274-8E24-47E7-9577-2B7069B54058}" presName="Name0" presStyleCnt="0">
        <dgm:presLayoutVars>
          <dgm:dir/>
          <dgm:animLvl val="lvl"/>
          <dgm:resizeHandles val="exact"/>
        </dgm:presLayoutVars>
      </dgm:prSet>
      <dgm:spPr/>
    </dgm:pt>
    <dgm:pt modelId="{9750D420-7C83-46E4-BAB3-0FEBACC2BDD3}" type="pres">
      <dgm:prSet presAssocID="{1C828F06-DE38-42FD-A78D-9D7EFB3DF024}" presName="linNode" presStyleCnt="0"/>
      <dgm:spPr/>
    </dgm:pt>
    <dgm:pt modelId="{EE9E3963-75BC-444F-904A-9D6E61B21A06}" type="pres">
      <dgm:prSet presAssocID="{1C828F06-DE38-42FD-A78D-9D7EFB3DF024}" presName="parTx" presStyleLbl="revTx" presStyleIdx="0" presStyleCnt="2">
        <dgm:presLayoutVars>
          <dgm:chMax val="1"/>
          <dgm:bulletEnabled val="1"/>
        </dgm:presLayoutVars>
      </dgm:prSet>
      <dgm:spPr/>
    </dgm:pt>
    <dgm:pt modelId="{A989E799-6571-4871-9D7B-E5CA6241F100}" type="pres">
      <dgm:prSet presAssocID="{1C828F06-DE38-42FD-A78D-9D7EFB3DF024}" presName="bracket" presStyleLbl="parChTrans1D1" presStyleIdx="0" presStyleCnt="2"/>
      <dgm:spPr/>
    </dgm:pt>
    <dgm:pt modelId="{60F28767-7CE3-4868-B35A-CA5F823B857D}" type="pres">
      <dgm:prSet presAssocID="{1C828F06-DE38-42FD-A78D-9D7EFB3DF024}" presName="spH" presStyleCnt="0"/>
      <dgm:spPr/>
    </dgm:pt>
    <dgm:pt modelId="{3F373610-046F-4388-B82D-E5F9594E66B8}" type="pres">
      <dgm:prSet presAssocID="{1C828F06-DE38-42FD-A78D-9D7EFB3DF024}" presName="desTx" presStyleLbl="node1" presStyleIdx="0" presStyleCnt="2">
        <dgm:presLayoutVars>
          <dgm:bulletEnabled val="1"/>
        </dgm:presLayoutVars>
      </dgm:prSet>
      <dgm:spPr/>
    </dgm:pt>
    <dgm:pt modelId="{26EBD132-932C-4132-A841-479830FF9445}" type="pres">
      <dgm:prSet presAssocID="{08AE475E-9300-4389-B79B-25D9095C929E}" presName="spV" presStyleCnt="0"/>
      <dgm:spPr/>
    </dgm:pt>
    <dgm:pt modelId="{DD57054F-374B-4E39-8619-E7E7F9902A9C}" type="pres">
      <dgm:prSet presAssocID="{97A50FE0-D898-4592-B9E4-FB9C9207BF2B}" presName="linNode" presStyleCnt="0"/>
      <dgm:spPr/>
    </dgm:pt>
    <dgm:pt modelId="{8B04256F-69BB-4A02-A433-1B89B0772E33}" type="pres">
      <dgm:prSet presAssocID="{97A50FE0-D898-4592-B9E4-FB9C9207BF2B}" presName="parTx" presStyleLbl="revTx" presStyleIdx="1" presStyleCnt="2">
        <dgm:presLayoutVars>
          <dgm:chMax val="1"/>
          <dgm:bulletEnabled val="1"/>
        </dgm:presLayoutVars>
      </dgm:prSet>
      <dgm:spPr/>
    </dgm:pt>
    <dgm:pt modelId="{78C0583A-02CA-4750-8C01-DBF38AEDAD8C}" type="pres">
      <dgm:prSet presAssocID="{97A50FE0-D898-4592-B9E4-FB9C9207BF2B}" presName="bracket" presStyleLbl="parChTrans1D1" presStyleIdx="1" presStyleCnt="2"/>
      <dgm:spPr/>
    </dgm:pt>
    <dgm:pt modelId="{00482BA9-247A-4D12-9B97-0245F8D46A54}" type="pres">
      <dgm:prSet presAssocID="{97A50FE0-D898-4592-B9E4-FB9C9207BF2B}" presName="spH" presStyleCnt="0"/>
      <dgm:spPr/>
    </dgm:pt>
    <dgm:pt modelId="{D54652E7-D58A-49F1-B322-E0022F70FFCD}" type="pres">
      <dgm:prSet presAssocID="{97A50FE0-D898-4592-B9E4-FB9C9207BF2B}" presName="desTx" presStyleLbl="node1" presStyleIdx="1" presStyleCnt="2">
        <dgm:presLayoutVars>
          <dgm:bulletEnabled val="1"/>
        </dgm:presLayoutVars>
      </dgm:prSet>
      <dgm:spPr/>
    </dgm:pt>
  </dgm:ptLst>
  <dgm:cxnLst>
    <dgm:cxn modelId="{699C9D0D-9D55-4793-8D77-AE48B283DA6C}" srcId="{97A50FE0-D898-4592-B9E4-FB9C9207BF2B}" destId="{390717A7-1227-4EE7-ACC8-7D90334C78D2}" srcOrd="0" destOrd="0" parTransId="{B0E9D9FA-968E-4326-B914-3ACF5DBA7097}" sibTransId="{9E230620-B449-4213-BE92-7246F2C256ED}"/>
    <dgm:cxn modelId="{FCC20B22-D216-437F-9068-65133DCBCC03}" type="presOf" srcId="{1C828F06-DE38-42FD-A78D-9D7EFB3DF024}" destId="{EE9E3963-75BC-444F-904A-9D6E61B21A06}" srcOrd="0" destOrd="0" presId="urn:diagrams.loki3.com/BracketList"/>
    <dgm:cxn modelId="{79943753-A0CD-48EF-B499-CF9BA0E749C1}" srcId="{C143B274-8E24-47E7-9577-2B7069B54058}" destId="{1C828F06-DE38-42FD-A78D-9D7EFB3DF024}" srcOrd="0" destOrd="0" parTransId="{96BB0486-C28C-4375-9DE9-B5C8ECAE315E}" sibTransId="{08AE475E-9300-4389-B79B-25D9095C929E}"/>
    <dgm:cxn modelId="{3AAE6658-CD88-4731-9D59-42B5D19E1A9A}" type="presOf" srcId="{C143B274-8E24-47E7-9577-2B7069B54058}" destId="{E3ACC038-82D5-40DF-B829-8A61C9F4330D}" srcOrd="0" destOrd="0" presId="urn:diagrams.loki3.com/BracketList"/>
    <dgm:cxn modelId="{3944CE87-E316-4CF4-BAE5-C348FEBED162}" type="presOf" srcId="{58635E3E-A180-4E5C-AA69-F22D1AD09BEA}" destId="{3F373610-046F-4388-B82D-E5F9594E66B8}" srcOrd="0" destOrd="0" presId="urn:diagrams.loki3.com/BracketList"/>
    <dgm:cxn modelId="{248B94B6-ECB4-451A-AA8F-1F7951BD6A65}" type="presOf" srcId="{390717A7-1227-4EE7-ACC8-7D90334C78D2}" destId="{D54652E7-D58A-49F1-B322-E0022F70FFCD}" srcOrd="0" destOrd="0" presId="urn:diagrams.loki3.com/BracketList"/>
    <dgm:cxn modelId="{64F016D7-4957-4E5B-B793-DD37F8EDD259}" type="presOf" srcId="{97A50FE0-D898-4592-B9E4-FB9C9207BF2B}" destId="{8B04256F-69BB-4A02-A433-1B89B0772E33}" srcOrd="0" destOrd="0" presId="urn:diagrams.loki3.com/BracketList"/>
    <dgm:cxn modelId="{B0B930E5-583B-4916-AD9C-7151CD33088B}" srcId="{1C828F06-DE38-42FD-A78D-9D7EFB3DF024}" destId="{58635E3E-A180-4E5C-AA69-F22D1AD09BEA}" srcOrd="0" destOrd="0" parTransId="{0312D267-408B-435D-B17C-755169F7A26F}" sibTransId="{F6457A3B-40FB-46E5-8094-E6E60CD04B31}"/>
    <dgm:cxn modelId="{7D51E3FB-6FD9-4FF8-A544-1F60DDCF3AD5}" srcId="{C143B274-8E24-47E7-9577-2B7069B54058}" destId="{97A50FE0-D898-4592-B9E4-FB9C9207BF2B}" srcOrd="1" destOrd="0" parTransId="{022E78C9-B6B2-40B9-BFE9-9FE4E278F019}" sibTransId="{3DB07FF8-1221-47EF-9658-B7AAC862493A}"/>
    <dgm:cxn modelId="{3350A553-7D24-4EBC-B410-CCF46EBAF8EA}" type="presParOf" srcId="{E3ACC038-82D5-40DF-B829-8A61C9F4330D}" destId="{9750D420-7C83-46E4-BAB3-0FEBACC2BDD3}" srcOrd="0" destOrd="0" presId="urn:diagrams.loki3.com/BracketList"/>
    <dgm:cxn modelId="{3178E0FB-B7BE-4A94-AB6B-D412B5E14610}" type="presParOf" srcId="{9750D420-7C83-46E4-BAB3-0FEBACC2BDD3}" destId="{EE9E3963-75BC-444F-904A-9D6E61B21A06}" srcOrd="0" destOrd="0" presId="urn:diagrams.loki3.com/BracketList"/>
    <dgm:cxn modelId="{15513D01-D12D-4112-9C35-5F8BA95D3E62}" type="presParOf" srcId="{9750D420-7C83-46E4-BAB3-0FEBACC2BDD3}" destId="{A989E799-6571-4871-9D7B-E5CA6241F100}" srcOrd="1" destOrd="0" presId="urn:diagrams.loki3.com/BracketList"/>
    <dgm:cxn modelId="{953CC00D-F8A7-4815-B4B8-955ED315FBC2}" type="presParOf" srcId="{9750D420-7C83-46E4-BAB3-0FEBACC2BDD3}" destId="{60F28767-7CE3-4868-B35A-CA5F823B857D}" srcOrd="2" destOrd="0" presId="urn:diagrams.loki3.com/BracketList"/>
    <dgm:cxn modelId="{FE8203BA-E993-4E0E-88F1-E2CD01E1C04F}" type="presParOf" srcId="{9750D420-7C83-46E4-BAB3-0FEBACC2BDD3}" destId="{3F373610-046F-4388-B82D-E5F9594E66B8}" srcOrd="3" destOrd="0" presId="urn:diagrams.loki3.com/BracketList"/>
    <dgm:cxn modelId="{7ECB348B-69C1-44C2-81CA-33173CAAF432}" type="presParOf" srcId="{E3ACC038-82D5-40DF-B829-8A61C9F4330D}" destId="{26EBD132-932C-4132-A841-479830FF9445}" srcOrd="1" destOrd="0" presId="urn:diagrams.loki3.com/BracketList"/>
    <dgm:cxn modelId="{1ECEF509-E518-4912-8AD1-8F5A006B1470}" type="presParOf" srcId="{E3ACC038-82D5-40DF-B829-8A61C9F4330D}" destId="{DD57054F-374B-4E39-8619-E7E7F9902A9C}" srcOrd="2" destOrd="0" presId="urn:diagrams.loki3.com/BracketList"/>
    <dgm:cxn modelId="{B65CC937-C8A7-4890-A97D-41D12F89F5C3}" type="presParOf" srcId="{DD57054F-374B-4E39-8619-E7E7F9902A9C}" destId="{8B04256F-69BB-4A02-A433-1B89B0772E33}" srcOrd="0" destOrd="0" presId="urn:diagrams.loki3.com/BracketList"/>
    <dgm:cxn modelId="{60CA3DE8-118E-4A88-B7EA-5B286E39FED3}" type="presParOf" srcId="{DD57054F-374B-4E39-8619-E7E7F9902A9C}" destId="{78C0583A-02CA-4750-8C01-DBF38AEDAD8C}" srcOrd="1" destOrd="0" presId="urn:diagrams.loki3.com/BracketList"/>
    <dgm:cxn modelId="{5D8E0C20-B7B4-4DE4-8D25-C9A694BFE416}" type="presParOf" srcId="{DD57054F-374B-4E39-8619-E7E7F9902A9C}" destId="{00482BA9-247A-4D12-9B97-0245F8D46A54}" srcOrd="2" destOrd="0" presId="urn:diagrams.loki3.com/BracketList"/>
    <dgm:cxn modelId="{041B6733-8709-4431-BEE5-E67879E608BE}" type="presParOf" srcId="{DD57054F-374B-4E39-8619-E7E7F9902A9C}" destId="{D54652E7-D58A-49F1-B322-E0022F70FFCD}"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85767F-CA18-4AF8-99DE-AC576AA12A35}"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US"/>
        </a:p>
      </dgm:t>
    </dgm:pt>
    <dgm:pt modelId="{C17CAE44-8514-4E96-95DD-A85CF5D5D602}" type="pres">
      <dgm:prSet presAssocID="{C685767F-CA18-4AF8-99DE-AC576AA12A35}" presName="Name0" presStyleCnt="0">
        <dgm:presLayoutVars>
          <dgm:chMax val="1"/>
          <dgm:chPref val="1"/>
          <dgm:dir/>
          <dgm:animOne val="branch"/>
          <dgm:animLvl val="lvl"/>
        </dgm:presLayoutVars>
      </dgm:prSet>
      <dgm:spPr/>
    </dgm:pt>
  </dgm:ptLst>
  <dgm:cxnLst>
    <dgm:cxn modelId="{D8687B1D-B6D2-4C5C-B143-D73812569957}" type="presOf" srcId="{C685767F-CA18-4AF8-99DE-AC576AA12A35}" destId="{C17CAE44-8514-4E96-95DD-A85CF5D5D602}" srcOrd="0"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8ABA32-AA47-432B-85B3-4917F8D197A8}" type="doc">
      <dgm:prSet loTypeId="urn:microsoft.com/office/officeart/2005/8/layout/venn1" loCatId="relationship" qsTypeId="urn:microsoft.com/office/officeart/2005/8/quickstyle/simple1" qsCatId="simple" csTypeId="urn:microsoft.com/office/officeart/2005/8/colors/accent1_2" csCatId="accent1" phldr="0"/>
      <dgm:spPr/>
    </dgm:pt>
    <dgm:pt modelId="{CE4613BC-0591-4BAB-B627-F5E669EDC6AA}" type="pres">
      <dgm:prSet presAssocID="{E78ABA32-AA47-432B-85B3-4917F8D197A8}" presName="compositeShape" presStyleCnt="0">
        <dgm:presLayoutVars>
          <dgm:chMax val="7"/>
          <dgm:dir/>
          <dgm:resizeHandles val="exact"/>
        </dgm:presLayoutVars>
      </dgm:prSet>
      <dgm:spPr/>
    </dgm:pt>
  </dgm:ptLst>
  <dgm:cxnLst>
    <dgm:cxn modelId="{4CFA7D88-AF5F-4FE1-81A6-49F2E423069F}" type="presOf" srcId="{E78ABA32-AA47-432B-85B3-4917F8D197A8}" destId="{CE4613BC-0591-4BAB-B627-F5E669EDC6AA}" srcOrd="0"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06A799-8A6E-4970-8121-4F1FCA0C9490}"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en-US"/>
        </a:p>
      </dgm:t>
    </dgm:pt>
    <dgm:pt modelId="{690E7F03-7A97-43EE-95D1-82B25538159C}">
      <dgm:prSet phldrT="[Text]"/>
      <dgm:spPr/>
      <dgm:t>
        <a:bodyPr/>
        <a:lstStyle/>
        <a:p>
          <a:r>
            <a:rPr lang="en-US" dirty="0"/>
            <a:t>Expenditure sharing</a:t>
          </a:r>
        </a:p>
      </dgm:t>
    </dgm:pt>
    <dgm:pt modelId="{AFF17D0F-F4D2-4250-B31A-9965CCBB94D4}" type="parTrans" cxnId="{CD48B9B6-0A0F-4728-B10F-797D908425B2}">
      <dgm:prSet/>
      <dgm:spPr/>
      <dgm:t>
        <a:bodyPr/>
        <a:lstStyle/>
        <a:p>
          <a:endParaRPr lang="en-US"/>
        </a:p>
      </dgm:t>
    </dgm:pt>
    <dgm:pt modelId="{363FA9DB-7F45-440C-8E2E-FA87F39A29D1}" type="sibTrans" cxnId="{CD48B9B6-0A0F-4728-B10F-797D908425B2}">
      <dgm:prSet/>
      <dgm:spPr/>
      <dgm:t>
        <a:bodyPr/>
        <a:lstStyle/>
        <a:p>
          <a:endParaRPr lang="en-US"/>
        </a:p>
      </dgm:t>
    </dgm:pt>
    <dgm:pt modelId="{2ECDCCA7-AAE7-4C03-B327-D48A9F3D2ABE}">
      <dgm:prSet phldrT="[Text]"/>
      <dgm:spPr/>
      <dgm:t>
        <a:bodyPr/>
        <a:lstStyle/>
        <a:p>
          <a:r>
            <a:rPr lang="en-US" dirty="0"/>
            <a:t>Tax sharing</a:t>
          </a:r>
        </a:p>
      </dgm:t>
    </dgm:pt>
    <dgm:pt modelId="{7990B445-B4ED-490E-8506-4BFD9B7FB203}" type="parTrans" cxnId="{77A4AD6F-93FB-4E84-85E5-1F34588475E7}">
      <dgm:prSet/>
      <dgm:spPr/>
      <dgm:t>
        <a:bodyPr/>
        <a:lstStyle/>
        <a:p>
          <a:endParaRPr lang="en-US"/>
        </a:p>
      </dgm:t>
    </dgm:pt>
    <dgm:pt modelId="{4C229DBE-E197-44AA-A3DD-547264220B2D}" type="sibTrans" cxnId="{77A4AD6F-93FB-4E84-85E5-1F34588475E7}">
      <dgm:prSet/>
      <dgm:spPr/>
      <dgm:t>
        <a:bodyPr/>
        <a:lstStyle/>
        <a:p>
          <a:endParaRPr lang="en-US"/>
        </a:p>
      </dgm:t>
    </dgm:pt>
    <dgm:pt modelId="{5F5874AA-6446-4357-AA88-4819FB483BE3}">
      <dgm:prSet phldrT="[Text]"/>
      <dgm:spPr/>
      <dgm:t>
        <a:bodyPr/>
        <a:lstStyle/>
        <a:p>
          <a:r>
            <a:rPr lang="en-US" dirty="0"/>
            <a:t>Local taxes</a:t>
          </a:r>
        </a:p>
      </dgm:t>
    </dgm:pt>
    <dgm:pt modelId="{919D9B7C-FC19-4772-A2C8-3B3B348EE8EE}" type="parTrans" cxnId="{87A098B9-192B-4B95-9E93-1C2048F5E221}">
      <dgm:prSet/>
      <dgm:spPr/>
      <dgm:t>
        <a:bodyPr/>
        <a:lstStyle/>
        <a:p>
          <a:endParaRPr lang="en-US"/>
        </a:p>
      </dgm:t>
    </dgm:pt>
    <dgm:pt modelId="{3F0A41D4-BFEB-4B23-B9AE-D4070D971D91}" type="sibTrans" cxnId="{87A098B9-192B-4B95-9E93-1C2048F5E221}">
      <dgm:prSet/>
      <dgm:spPr/>
      <dgm:t>
        <a:bodyPr/>
        <a:lstStyle/>
        <a:p>
          <a:endParaRPr lang="en-US"/>
        </a:p>
      </dgm:t>
    </dgm:pt>
    <dgm:pt modelId="{D2FC7261-97B9-4AEC-8258-747F42360DA4}">
      <dgm:prSet phldrT="[Text]"/>
      <dgm:spPr/>
      <dgm:t>
        <a:bodyPr/>
        <a:lstStyle/>
        <a:p>
          <a:r>
            <a:rPr lang="en-US" dirty="0"/>
            <a:t>User charges</a:t>
          </a:r>
        </a:p>
      </dgm:t>
    </dgm:pt>
    <dgm:pt modelId="{8766A4BC-19A6-410D-9BD0-50491E0F18F1}" type="parTrans" cxnId="{8DA351FD-E3D3-4C29-9B49-4A96F9FDDA2E}">
      <dgm:prSet/>
      <dgm:spPr/>
      <dgm:t>
        <a:bodyPr/>
        <a:lstStyle/>
        <a:p>
          <a:endParaRPr lang="en-US"/>
        </a:p>
      </dgm:t>
    </dgm:pt>
    <dgm:pt modelId="{E48C332C-0702-45E1-862F-9AA318E2F8A9}" type="sibTrans" cxnId="{8DA351FD-E3D3-4C29-9B49-4A96F9FDDA2E}">
      <dgm:prSet/>
      <dgm:spPr/>
      <dgm:t>
        <a:bodyPr/>
        <a:lstStyle/>
        <a:p>
          <a:endParaRPr lang="en-US"/>
        </a:p>
      </dgm:t>
    </dgm:pt>
    <dgm:pt modelId="{18D8AE82-6205-4DE0-978A-1A57EABE9621}">
      <dgm:prSet phldrT="[Text]" custT="1"/>
      <dgm:spPr/>
      <dgm:t>
        <a:bodyPr/>
        <a:lstStyle/>
        <a:p>
          <a:r>
            <a:rPr lang="en-US" sz="1800" dirty="0"/>
            <a:t>Intergovernmental transfer of grants</a:t>
          </a:r>
        </a:p>
      </dgm:t>
    </dgm:pt>
    <dgm:pt modelId="{118935FB-E96F-4C6D-A5F0-84840854759E}" type="parTrans" cxnId="{AF047833-2801-4762-A3EE-90F75E820DB2}">
      <dgm:prSet/>
      <dgm:spPr/>
      <dgm:t>
        <a:bodyPr/>
        <a:lstStyle/>
        <a:p>
          <a:endParaRPr lang="en-US"/>
        </a:p>
      </dgm:t>
    </dgm:pt>
    <dgm:pt modelId="{1FA2394B-99EC-4506-B478-530F4C2AADB1}" type="sibTrans" cxnId="{AF047833-2801-4762-A3EE-90F75E820DB2}">
      <dgm:prSet/>
      <dgm:spPr/>
      <dgm:t>
        <a:bodyPr/>
        <a:lstStyle/>
        <a:p>
          <a:endParaRPr lang="en-US"/>
        </a:p>
      </dgm:t>
    </dgm:pt>
    <dgm:pt modelId="{6F632A44-C93D-4072-9B2C-1590AC7E3C1D}">
      <dgm:prSet phldrT="[Text]"/>
      <dgm:spPr/>
      <dgm:t>
        <a:bodyPr/>
        <a:lstStyle/>
        <a:p>
          <a:r>
            <a:rPr lang="en-US" dirty="0"/>
            <a:t>Loans</a:t>
          </a:r>
        </a:p>
      </dgm:t>
    </dgm:pt>
    <dgm:pt modelId="{65DC6A1A-74BA-4DBA-B663-313EC40366CE}" type="parTrans" cxnId="{588301EA-1723-494C-ACAC-89A9DD3B3C3F}">
      <dgm:prSet/>
      <dgm:spPr/>
      <dgm:t>
        <a:bodyPr/>
        <a:lstStyle/>
        <a:p>
          <a:endParaRPr lang="en-US"/>
        </a:p>
      </dgm:t>
    </dgm:pt>
    <dgm:pt modelId="{13029A4B-11D4-494C-A848-DE977CC4B48C}" type="sibTrans" cxnId="{588301EA-1723-494C-ACAC-89A9DD3B3C3F}">
      <dgm:prSet/>
      <dgm:spPr/>
      <dgm:t>
        <a:bodyPr/>
        <a:lstStyle/>
        <a:p>
          <a:endParaRPr lang="en-US"/>
        </a:p>
      </dgm:t>
    </dgm:pt>
    <dgm:pt modelId="{80E1688C-20C7-4D7A-9E8F-8E9FA03F83E1}">
      <dgm:prSet phldrT="[Text]"/>
      <dgm:spPr/>
      <dgm:t>
        <a:bodyPr/>
        <a:lstStyle/>
        <a:p>
          <a:r>
            <a:rPr lang="en-US" dirty="0"/>
            <a:t>Supplementary levies</a:t>
          </a:r>
        </a:p>
      </dgm:t>
    </dgm:pt>
    <dgm:pt modelId="{5588E429-1DB2-437C-A379-4BE621D74C28}" type="sibTrans" cxnId="{3E32F2E2-36FA-4EC1-91B1-F691D4563E52}">
      <dgm:prSet/>
      <dgm:spPr/>
      <dgm:t>
        <a:bodyPr/>
        <a:lstStyle/>
        <a:p>
          <a:endParaRPr lang="en-US"/>
        </a:p>
      </dgm:t>
    </dgm:pt>
    <dgm:pt modelId="{1382876C-D961-455C-8747-AEE41F2BB116}" type="parTrans" cxnId="{3E32F2E2-36FA-4EC1-91B1-F691D4563E52}">
      <dgm:prSet/>
      <dgm:spPr/>
      <dgm:t>
        <a:bodyPr/>
        <a:lstStyle/>
        <a:p>
          <a:endParaRPr lang="en-US"/>
        </a:p>
      </dgm:t>
    </dgm:pt>
    <dgm:pt modelId="{61DE011E-D86C-446A-9F0C-1ABBA7DCDDB6}" type="pres">
      <dgm:prSet presAssocID="{1906A799-8A6E-4970-8121-4F1FCA0C9490}" presName="Name0" presStyleCnt="0">
        <dgm:presLayoutVars>
          <dgm:chMax val="1"/>
          <dgm:chPref val="1"/>
          <dgm:dir/>
          <dgm:animOne val="branch"/>
          <dgm:animLvl val="lvl"/>
        </dgm:presLayoutVars>
      </dgm:prSet>
      <dgm:spPr/>
    </dgm:pt>
    <dgm:pt modelId="{9E2598EB-BBBE-4472-AA8C-79755A731733}" type="pres">
      <dgm:prSet presAssocID="{80E1688C-20C7-4D7A-9E8F-8E9FA03F83E1}" presName="Parent" presStyleLbl="node0" presStyleIdx="0" presStyleCnt="1">
        <dgm:presLayoutVars>
          <dgm:chMax val="6"/>
          <dgm:chPref val="6"/>
        </dgm:presLayoutVars>
      </dgm:prSet>
      <dgm:spPr/>
    </dgm:pt>
    <dgm:pt modelId="{38F048B9-00AF-4E94-A0A3-7AE9B275CD93}" type="pres">
      <dgm:prSet presAssocID="{690E7F03-7A97-43EE-95D1-82B25538159C}" presName="Accent1" presStyleCnt="0"/>
      <dgm:spPr/>
    </dgm:pt>
    <dgm:pt modelId="{373D1AE3-BEB7-4BD3-83ED-EF1C96FF708B}" type="pres">
      <dgm:prSet presAssocID="{690E7F03-7A97-43EE-95D1-82B25538159C}" presName="Accent" presStyleLbl="bgShp" presStyleIdx="0" presStyleCnt="6"/>
      <dgm:spPr/>
    </dgm:pt>
    <dgm:pt modelId="{2B240B55-D278-4BDF-9C33-0717E2C29823}" type="pres">
      <dgm:prSet presAssocID="{690E7F03-7A97-43EE-95D1-82B25538159C}" presName="Child1" presStyleLbl="node1" presStyleIdx="0" presStyleCnt="6">
        <dgm:presLayoutVars>
          <dgm:chMax val="0"/>
          <dgm:chPref val="0"/>
          <dgm:bulletEnabled val="1"/>
        </dgm:presLayoutVars>
      </dgm:prSet>
      <dgm:spPr/>
    </dgm:pt>
    <dgm:pt modelId="{BE05F2F0-B8CE-4D8A-A043-95515C1BD3CE}" type="pres">
      <dgm:prSet presAssocID="{2ECDCCA7-AAE7-4C03-B327-D48A9F3D2ABE}" presName="Accent2" presStyleCnt="0"/>
      <dgm:spPr/>
    </dgm:pt>
    <dgm:pt modelId="{7A87B408-94C0-4242-861B-5996A90A48FE}" type="pres">
      <dgm:prSet presAssocID="{2ECDCCA7-AAE7-4C03-B327-D48A9F3D2ABE}" presName="Accent" presStyleLbl="bgShp" presStyleIdx="1" presStyleCnt="6"/>
      <dgm:spPr/>
    </dgm:pt>
    <dgm:pt modelId="{66750B61-D603-419C-82A0-191BF077A9FF}" type="pres">
      <dgm:prSet presAssocID="{2ECDCCA7-AAE7-4C03-B327-D48A9F3D2ABE}" presName="Child2" presStyleLbl="node1" presStyleIdx="1" presStyleCnt="6">
        <dgm:presLayoutVars>
          <dgm:chMax val="0"/>
          <dgm:chPref val="0"/>
          <dgm:bulletEnabled val="1"/>
        </dgm:presLayoutVars>
      </dgm:prSet>
      <dgm:spPr/>
    </dgm:pt>
    <dgm:pt modelId="{CCCC4F68-2618-4CA5-BCE4-EDA69E55B6F6}" type="pres">
      <dgm:prSet presAssocID="{5F5874AA-6446-4357-AA88-4819FB483BE3}" presName="Accent3" presStyleCnt="0"/>
      <dgm:spPr/>
    </dgm:pt>
    <dgm:pt modelId="{F2D79767-35EF-48F9-9D91-673992F404F1}" type="pres">
      <dgm:prSet presAssocID="{5F5874AA-6446-4357-AA88-4819FB483BE3}" presName="Accent" presStyleLbl="bgShp" presStyleIdx="2" presStyleCnt="6"/>
      <dgm:spPr/>
    </dgm:pt>
    <dgm:pt modelId="{555367D8-B7F6-46DB-B54C-D802908E5627}" type="pres">
      <dgm:prSet presAssocID="{5F5874AA-6446-4357-AA88-4819FB483BE3}" presName="Child3" presStyleLbl="node1" presStyleIdx="2" presStyleCnt="6">
        <dgm:presLayoutVars>
          <dgm:chMax val="0"/>
          <dgm:chPref val="0"/>
          <dgm:bulletEnabled val="1"/>
        </dgm:presLayoutVars>
      </dgm:prSet>
      <dgm:spPr/>
    </dgm:pt>
    <dgm:pt modelId="{EA65C91E-FC1B-45D4-95FC-A4A5BB97D5A3}" type="pres">
      <dgm:prSet presAssocID="{D2FC7261-97B9-4AEC-8258-747F42360DA4}" presName="Accent4" presStyleCnt="0"/>
      <dgm:spPr/>
    </dgm:pt>
    <dgm:pt modelId="{F05984A8-72D5-47CF-921A-C25FBE11A370}" type="pres">
      <dgm:prSet presAssocID="{D2FC7261-97B9-4AEC-8258-747F42360DA4}" presName="Accent" presStyleLbl="bgShp" presStyleIdx="3" presStyleCnt="6"/>
      <dgm:spPr/>
    </dgm:pt>
    <dgm:pt modelId="{9FB46635-C1B5-477F-9F9A-813476CCE853}" type="pres">
      <dgm:prSet presAssocID="{D2FC7261-97B9-4AEC-8258-747F42360DA4}" presName="Child4" presStyleLbl="node1" presStyleIdx="3" presStyleCnt="6">
        <dgm:presLayoutVars>
          <dgm:chMax val="0"/>
          <dgm:chPref val="0"/>
          <dgm:bulletEnabled val="1"/>
        </dgm:presLayoutVars>
      </dgm:prSet>
      <dgm:spPr/>
    </dgm:pt>
    <dgm:pt modelId="{8526637F-9960-4130-9B61-134594B70F91}" type="pres">
      <dgm:prSet presAssocID="{18D8AE82-6205-4DE0-978A-1A57EABE9621}" presName="Accent5" presStyleCnt="0"/>
      <dgm:spPr/>
    </dgm:pt>
    <dgm:pt modelId="{85CB6C60-D6BC-44ED-8983-FA3A198E16DC}" type="pres">
      <dgm:prSet presAssocID="{18D8AE82-6205-4DE0-978A-1A57EABE9621}" presName="Accent" presStyleLbl="bgShp" presStyleIdx="4" presStyleCnt="6"/>
      <dgm:spPr/>
    </dgm:pt>
    <dgm:pt modelId="{F23AFCCF-3EE9-4954-8C54-50EBA32A0291}" type="pres">
      <dgm:prSet presAssocID="{18D8AE82-6205-4DE0-978A-1A57EABE9621}" presName="Child5" presStyleLbl="node1" presStyleIdx="4" presStyleCnt="6" custScaleY="110000">
        <dgm:presLayoutVars>
          <dgm:chMax val="0"/>
          <dgm:chPref val="0"/>
          <dgm:bulletEnabled val="1"/>
        </dgm:presLayoutVars>
      </dgm:prSet>
      <dgm:spPr/>
    </dgm:pt>
    <dgm:pt modelId="{C5277F1C-E976-4316-870B-DE0AB78ED52E}" type="pres">
      <dgm:prSet presAssocID="{6F632A44-C93D-4072-9B2C-1590AC7E3C1D}" presName="Accent6" presStyleCnt="0"/>
      <dgm:spPr/>
    </dgm:pt>
    <dgm:pt modelId="{F2B75808-0DE3-4409-8351-D0E83157C62E}" type="pres">
      <dgm:prSet presAssocID="{6F632A44-C93D-4072-9B2C-1590AC7E3C1D}" presName="Accent" presStyleLbl="bgShp" presStyleIdx="5" presStyleCnt="6"/>
      <dgm:spPr/>
    </dgm:pt>
    <dgm:pt modelId="{2CF2767A-5D8B-44CC-841D-3693541C3464}" type="pres">
      <dgm:prSet presAssocID="{6F632A44-C93D-4072-9B2C-1590AC7E3C1D}" presName="Child6" presStyleLbl="node1" presStyleIdx="5" presStyleCnt="6">
        <dgm:presLayoutVars>
          <dgm:chMax val="0"/>
          <dgm:chPref val="0"/>
          <dgm:bulletEnabled val="1"/>
        </dgm:presLayoutVars>
      </dgm:prSet>
      <dgm:spPr/>
    </dgm:pt>
  </dgm:ptLst>
  <dgm:cxnLst>
    <dgm:cxn modelId="{2793E207-9EE2-409C-8EA3-8B269BC70327}" type="presOf" srcId="{2ECDCCA7-AAE7-4C03-B327-D48A9F3D2ABE}" destId="{66750B61-D603-419C-82A0-191BF077A9FF}" srcOrd="0" destOrd="0" presId="urn:microsoft.com/office/officeart/2011/layout/HexagonRadial"/>
    <dgm:cxn modelId="{17CCF318-B771-4036-833E-CD4743B83380}" type="presOf" srcId="{6F632A44-C93D-4072-9B2C-1590AC7E3C1D}" destId="{2CF2767A-5D8B-44CC-841D-3693541C3464}" srcOrd="0" destOrd="0" presId="urn:microsoft.com/office/officeart/2011/layout/HexagonRadial"/>
    <dgm:cxn modelId="{AF047833-2801-4762-A3EE-90F75E820DB2}" srcId="{80E1688C-20C7-4D7A-9E8F-8E9FA03F83E1}" destId="{18D8AE82-6205-4DE0-978A-1A57EABE9621}" srcOrd="4" destOrd="0" parTransId="{118935FB-E96F-4C6D-A5F0-84840854759E}" sibTransId="{1FA2394B-99EC-4506-B478-530F4C2AADB1}"/>
    <dgm:cxn modelId="{CDD7CC47-30DB-4D21-ACF3-4F89F0B8F38D}" type="presOf" srcId="{1906A799-8A6E-4970-8121-4F1FCA0C9490}" destId="{61DE011E-D86C-446A-9F0C-1ABBA7DCDDB6}" srcOrd="0" destOrd="0" presId="urn:microsoft.com/office/officeart/2011/layout/HexagonRadial"/>
    <dgm:cxn modelId="{77A4AD6F-93FB-4E84-85E5-1F34588475E7}" srcId="{80E1688C-20C7-4D7A-9E8F-8E9FA03F83E1}" destId="{2ECDCCA7-AAE7-4C03-B327-D48A9F3D2ABE}" srcOrd="1" destOrd="0" parTransId="{7990B445-B4ED-490E-8506-4BFD9B7FB203}" sibTransId="{4C229DBE-E197-44AA-A3DD-547264220B2D}"/>
    <dgm:cxn modelId="{9B980F53-53C9-4314-A1A4-7078445851A6}" type="presOf" srcId="{690E7F03-7A97-43EE-95D1-82B25538159C}" destId="{2B240B55-D278-4BDF-9C33-0717E2C29823}" srcOrd="0" destOrd="0" presId="urn:microsoft.com/office/officeart/2011/layout/HexagonRadial"/>
    <dgm:cxn modelId="{FE2DB455-E6B4-4E5A-BC60-F0959E4B3AC5}" type="presOf" srcId="{80E1688C-20C7-4D7A-9E8F-8E9FA03F83E1}" destId="{9E2598EB-BBBE-4472-AA8C-79755A731733}" srcOrd="0" destOrd="0" presId="urn:microsoft.com/office/officeart/2011/layout/HexagonRadial"/>
    <dgm:cxn modelId="{77FC218D-3B58-4F16-B1F8-8981AC2424A3}" type="presOf" srcId="{5F5874AA-6446-4357-AA88-4819FB483BE3}" destId="{555367D8-B7F6-46DB-B54C-D802908E5627}" srcOrd="0" destOrd="0" presId="urn:microsoft.com/office/officeart/2011/layout/HexagonRadial"/>
    <dgm:cxn modelId="{24025299-D5AE-4554-8706-84A65ECBA356}" type="presOf" srcId="{D2FC7261-97B9-4AEC-8258-747F42360DA4}" destId="{9FB46635-C1B5-477F-9F9A-813476CCE853}" srcOrd="0" destOrd="0" presId="urn:microsoft.com/office/officeart/2011/layout/HexagonRadial"/>
    <dgm:cxn modelId="{CD48B9B6-0A0F-4728-B10F-797D908425B2}" srcId="{80E1688C-20C7-4D7A-9E8F-8E9FA03F83E1}" destId="{690E7F03-7A97-43EE-95D1-82B25538159C}" srcOrd="0" destOrd="0" parTransId="{AFF17D0F-F4D2-4250-B31A-9965CCBB94D4}" sibTransId="{363FA9DB-7F45-440C-8E2E-FA87F39A29D1}"/>
    <dgm:cxn modelId="{87A098B9-192B-4B95-9E93-1C2048F5E221}" srcId="{80E1688C-20C7-4D7A-9E8F-8E9FA03F83E1}" destId="{5F5874AA-6446-4357-AA88-4819FB483BE3}" srcOrd="2" destOrd="0" parTransId="{919D9B7C-FC19-4772-A2C8-3B3B348EE8EE}" sibTransId="{3F0A41D4-BFEB-4B23-B9AE-D4070D971D91}"/>
    <dgm:cxn modelId="{0ABCE7D7-84F4-4E9A-AD1B-0AB97956595F}" type="presOf" srcId="{18D8AE82-6205-4DE0-978A-1A57EABE9621}" destId="{F23AFCCF-3EE9-4954-8C54-50EBA32A0291}" srcOrd="0" destOrd="0" presId="urn:microsoft.com/office/officeart/2011/layout/HexagonRadial"/>
    <dgm:cxn modelId="{3E32F2E2-36FA-4EC1-91B1-F691D4563E52}" srcId="{1906A799-8A6E-4970-8121-4F1FCA0C9490}" destId="{80E1688C-20C7-4D7A-9E8F-8E9FA03F83E1}" srcOrd="0" destOrd="0" parTransId="{1382876C-D961-455C-8747-AEE41F2BB116}" sibTransId="{5588E429-1DB2-437C-A379-4BE621D74C28}"/>
    <dgm:cxn modelId="{588301EA-1723-494C-ACAC-89A9DD3B3C3F}" srcId="{80E1688C-20C7-4D7A-9E8F-8E9FA03F83E1}" destId="{6F632A44-C93D-4072-9B2C-1590AC7E3C1D}" srcOrd="5" destOrd="0" parTransId="{65DC6A1A-74BA-4DBA-B663-313EC40366CE}" sibTransId="{13029A4B-11D4-494C-A848-DE977CC4B48C}"/>
    <dgm:cxn modelId="{8DA351FD-E3D3-4C29-9B49-4A96F9FDDA2E}" srcId="{80E1688C-20C7-4D7A-9E8F-8E9FA03F83E1}" destId="{D2FC7261-97B9-4AEC-8258-747F42360DA4}" srcOrd="3" destOrd="0" parTransId="{8766A4BC-19A6-410D-9BD0-50491E0F18F1}" sibTransId="{E48C332C-0702-45E1-862F-9AA318E2F8A9}"/>
    <dgm:cxn modelId="{5BAE15BB-D333-4F4B-8B26-18695A29732E}" type="presParOf" srcId="{61DE011E-D86C-446A-9F0C-1ABBA7DCDDB6}" destId="{9E2598EB-BBBE-4472-AA8C-79755A731733}" srcOrd="0" destOrd="0" presId="urn:microsoft.com/office/officeart/2011/layout/HexagonRadial"/>
    <dgm:cxn modelId="{69B34CE5-38E6-4B73-802B-E7F88CEA9E93}" type="presParOf" srcId="{61DE011E-D86C-446A-9F0C-1ABBA7DCDDB6}" destId="{38F048B9-00AF-4E94-A0A3-7AE9B275CD93}" srcOrd="1" destOrd="0" presId="urn:microsoft.com/office/officeart/2011/layout/HexagonRadial"/>
    <dgm:cxn modelId="{6618F13F-02A5-4780-8923-F9FA31AAD056}" type="presParOf" srcId="{38F048B9-00AF-4E94-A0A3-7AE9B275CD93}" destId="{373D1AE3-BEB7-4BD3-83ED-EF1C96FF708B}" srcOrd="0" destOrd="0" presId="urn:microsoft.com/office/officeart/2011/layout/HexagonRadial"/>
    <dgm:cxn modelId="{B01A5340-4AC0-4637-B25E-6F78B18140B1}" type="presParOf" srcId="{61DE011E-D86C-446A-9F0C-1ABBA7DCDDB6}" destId="{2B240B55-D278-4BDF-9C33-0717E2C29823}" srcOrd="2" destOrd="0" presId="urn:microsoft.com/office/officeart/2011/layout/HexagonRadial"/>
    <dgm:cxn modelId="{FB99B9EC-749F-4623-A9D0-462D2A2A5F7D}" type="presParOf" srcId="{61DE011E-D86C-446A-9F0C-1ABBA7DCDDB6}" destId="{BE05F2F0-B8CE-4D8A-A043-95515C1BD3CE}" srcOrd="3" destOrd="0" presId="urn:microsoft.com/office/officeart/2011/layout/HexagonRadial"/>
    <dgm:cxn modelId="{760D9939-83B0-4034-8D3B-67CB147A6DE2}" type="presParOf" srcId="{BE05F2F0-B8CE-4D8A-A043-95515C1BD3CE}" destId="{7A87B408-94C0-4242-861B-5996A90A48FE}" srcOrd="0" destOrd="0" presId="urn:microsoft.com/office/officeart/2011/layout/HexagonRadial"/>
    <dgm:cxn modelId="{26A6FA2E-8463-491A-AB10-E694FC46B682}" type="presParOf" srcId="{61DE011E-D86C-446A-9F0C-1ABBA7DCDDB6}" destId="{66750B61-D603-419C-82A0-191BF077A9FF}" srcOrd="4" destOrd="0" presId="urn:microsoft.com/office/officeart/2011/layout/HexagonRadial"/>
    <dgm:cxn modelId="{BCFBFF60-CE6D-4811-8AB1-70660299E467}" type="presParOf" srcId="{61DE011E-D86C-446A-9F0C-1ABBA7DCDDB6}" destId="{CCCC4F68-2618-4CA5-BCE4-EDA69E55B6F6}" srcOrd="5" destOrd="0" presId="urn:microsoft.com/office/officeart/2011/layout/HexagonRadial"/>
    <dgm:cxn modelId="{02E48947-11A3-4104-8E49-FE21ECD18001}" type="presParOf" srcId="{CCCC4F68-2618-4CA5-BCE4-EDA69E55B6F6}" destId="{F2D79767-35EF-48F9-9D91-673992F404F1}" srcOrd="0" destOrd="0" presId="urn:microsoft.com/office/officeart/2011/layout/HexagonRadial"/>
    <dgm:cxn modelId="{5D366064-6140-43AA-98E7-A57199743CE4}" type="presParOf" srcId="{61DE011E-D86C-446A-9F0C-1ABBA7DCDDB6}" destId="{555367D8-B7F6-46DB-B54C-D802908E5627}" srcOrd="6" destOrd="0" presId="urn:microsoft.com/office/officeart/2011/layout/HexagonRadial"/>
    <dgm:cxn modelId="{AFA498B6-FBCF-46AF-8CDE-98EE59393183}" type="presParOf" srcId="{61DE011E-D86C-446A-9F0C-1ABBA7DCDDB6}" destId="{EA65C91E-FC1B-45D4-95FC-A4A5BB97D5A3}" srcOrd="7" destOrd="0" presId="urn:microsoft.com/office/officeart/2011/layout/HexagonRadial"/>
    <dgm:cxn modelId="{A0AE17AA-63B8-469C-8990-7056E1E2AC95}" type="presParOf" srcId="{EA65C91E-FC1B-45D4-95FC-A4A5BB97D5A3}" destId="{F05984A8-72D5-47CF-921A-C25FBE11A370}" srcOrd="0" destOrd="0" presId="urn:microsoft.com/office/officeart/2011/layout/HexagonRadial"/>
    <dgm:cxn modelId="{F5075BCA-8359-4210-A2A6-46D714E234F8}" type="presParOf" srcId="{61DE011E-D86C-446A-9F0C-1ABBA7DCDDB6}" destId="{9FB46635-C1B5-477F-9F9A-813476CCE853}" srcOrd="8" destOrd="0" presId="urn:microsoft.com/office/officeart/2011/layout/HexagonRadial"/>
    <dgm:cxn modelId="{1F450201-3B04-43C8-9A33-0FC9DC569C98}" type="presParOf" srcId="{61DE011E-D86C-446A-9F0C-1ABBA7DCDDB6}" destId="{8526637F-9960-4130-9B61-134594B70F91}" srcOrd="9" destOrd="0" presId="urn:microsoft.com/office/officeart/2011/layout/HexagonRadial"/>
    <dgm:cxn modelId="{E9BD3669-83E4-4149-BAFC-6172ECAF3D9A}" type="presParOf" srcId="{8526637F-9960-4130-9B61-134594B70F91}" destId="{85CB6C60-D6BC-44ED-8983-FA3A198E16DC}" srcOrd="0" destOrd="0" presId="urn:microsoft.com/office/officeart/2011/layout/HexagonRadial"/>
    <dgm:cxn modelId="{30C547DD-A060-40B4-A497-5EAB3E4EE50E}" type="presParOf" srcId="{61DE011E-D86C-446A-9F0C-1ABBA7DCDDB6}" destId="{F23AFCCF-3EE9-4954-8C54-50EBA32A0291}" srcOrd="10" destOrd="0" presId="urn:microsoft.com/office/officeart/2011/layout/HexagonRadial"/>
    <dgm:cxn modelId="{0B7F00D5-4E71-45C4-8C77-3BF5FDD5D682}" type="presParOf" srcId="{61DE011E-D86C-446A-9F0C-1ABBA7DCDDB6}" destId="{C5277F1C-E976-4316-870B-DE0AB78ED52E}" srcOrd="11" destOrd="0" presId="urn:microsoft.com/office/officeart/2011/layout/HexagonRadial"/>
    <dgm:cxn modelId="{56CCA2FC-5EEE-46A7-A86B-28E8ACC6ABF1}" type="presParOf" srcId="{C5277F1C-E976-4316-870B-DE0AB78ED52E}" destId="{F2B75808-0DE3-4409-8351-D0E83157C62E}" srcOrd="0" destOrd="0" presId="urn:microsoft.com/office/officeart/2011/layout/HexagonRadial"/>
    <dgm:cxn modelId="{432BD48C-59D8-4CF4-921F-FD807AF9F6E9}" type="presParOf" srcId="{61DE011E-D86C-446A-9F0C-1ABBA7DCDDB6}" destId="{2CF2767A-5D8B-44CC-841D-3693541C3464}" srcOrd="12" destOrd="0" presId="urn:microsoft.com/office/officeart/2011/layout/HexagonRadial"/>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E3963-75BC-444F-904A-9D6E61B21A06}">
      <dsp:nvSpPr>
        <dsp:cNvPr id="0" name=""/>
        <dsp:cNvSpPr/>
      </dsp:nvSpPr>
      <dsp:spPr>
        <a:xfrm>
          <a:off x="5134" y="1004186"/>
          <a:ext cx="2626332" cy="1102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83820" rIns="234696" bIns="83820" numCol="1" spcCol="1270" anchor="ctr" anchorCtr="0">
          <a:noAutofit/>
        </a:bodyPr>
        <a:lstStyle/>
        <a:p>
          <a:pPr marL="0" lvl="0" indent="0" algn="r" defTabSz="1466850">
            <a:lnSpc>
              <a:spcPct val="90000"/>
            </a:lnSpc>
            <a:spcBef>
              <a:spcPct val="0"/>
            </a:spcBef>
            <a:spcAft>
              <a:spcPct val="35000"/>
            </a:spcAft>
            <a:buNone/>
          </a:pPr>
          <a:r>
            <a:rPr lang="en-US" sz="3300" kern="1200" dirty="0"/>
            <a:t>Unitary Government</a:t>
          </a:r>
        </a:p>
      </dsp:txBody>
      <dsp:txXfrm>
        <a:off x="5134" y="1004186"/>
        <a:ext cx="2626332" cy="1102612"/>
      </dsp:txXfrm>
    </dsp:sp>
    <dsp:sp modelId="{A989E799-6571-4871-9D7B-E5CA6241F100}">
      <dsp:nvSpPr>
        <dsp:cNvPr id="0" name=""/>
        <dsp:cNvSpPr/>
      </dsp:nvSpPr>
      <dsp:spPr>
        <a:xfrm>
          <a:off x="2631467" y="1004186"/>
          <a:ext cx="525266" cy="1102612"/>
        </a:xfrm>
        <a:prstGeom prst="leftBrace">
          <a:avLst>
            <a:gd name="adj1" fmla="val 35000"/>
            <a:gd name="adj2" fmla="val 50000"/>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373610-046F-4388-B82D-E5F9594E66B8}">
      <dsp:nvSpPr>
        <dsp:cNvPr id="0" name=""/>
        <dsp:cNvSpPr/>
      </dsp:nvSpPr>
      <dsp:spPr>
        <a:xfrm>
          <a:off x="3366840" y="1004186"/>
          <a:ext cx="7143624" cy="11026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a:t>Single government</a:t>
          </a:r>
        </a:p>
      </dsp:txBody>
      <dsp:txXfrm>
        <a:off x="3366840" y="1004186"/>
        <a:ext cx="7143624" cy="1102612"/>
      </dsp:txXfrm>
    </dsp:sp>
    <dsp:sp modelId="{8B04256F-69BB-4A02-A433-1B89B0772E33}">
      <dsp:nvSpPr>
        <dsp:cNvPr id="0" name=""/>
        <dsp:cNvSpPr/>
      </dsp:nvSpPr>
      <dsp:spPr>
        <a:xfrm>
          <a:off x="5134" y="2225598"/>
          <a:ext cx="2626332" cy="1102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83820" rIns="234696" bIns="83820" numCol="1" spcCol="1270" anchor="ctr" anchorCtr="0">
          <a:noAutofit/>
        </a:bodyPr>
        <a:lstStyle/>
        <a:p>
          <a:pPr marL="0" lvl="0" indent="0" algn="r" defTabSz="1466850">
            <a:lnSpc>
              <a:spcPct val="90000"/>
            </a:lnSpc>
            <a:spcBef>
              <a:spcPct val="0"/>
            </a:spcBef>
            <a:spcAft>
              <a:spcPct val="35000"/>
            </a:spcAft>
            <a:buNone/>
          </a:pPr>
          <a:r>
            <a:rPr lang="en-US" sz="3300" kern="1200" dirty="0"/>
            <a:t>Federal Government</a:t>
          </a:r>
        </a:p>
      </dsp:txBody>
      <dsp:txXfrm>
        <a:off x="5134" y="2225598"/>
        <a:ext cx="2626332" cy="1102612"/>
      </dsp:txXfrm>
    </dsp:sp>
    <dsp:sp modelId="{78C0583A-02CA-4750-8C01-DBF38AEDAD8C}">
      <dsp:nvSpPr>
        <dsp:cNvPr id="0" name=""/>
        <dsp:cNvSpPr/>
      </dsp:nvSpPr>
      <dsp:spPr>
        <a:xfrm>
          <a:off x="2631467" y="2225598"/>
          <a:ext cx="525266" cy="1102612"/>
        </a:xfrm>
        <a:prstGeom prst="leftBrace">
          <a:avLst>
            <a:gd name="adj1" fmla="val 35000"/>
            <a:gd name="adj2" fmla="val 50000"/>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4652E7-D58A-49F1-B322-E0022F70FFCD}">
      <dsp:nvSpPr>
        <dsp:cNvPr id="0" name=""/>
        <dsp:cNvSpPr/>
      </dsp:nvSpPr>
      <dsp:spPr>
        <a:xfrm>
          <a:off x="3366840" y="2225598"/>
          <a:ext cx="7143624" cy="110261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a:t>Different levels of Government</a:t>
          </a:r>
        </a:p>
      </dsp:txBody>
      <dsp:txXfrm>
        <a:off x="3366840" y="2225598"/>
        <a:ext cx="7143624" cy="1102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598EB-BBBE-4472-AA8C-79755A731733}">
      <dsp:nvSpPr>
        <dsp:cNvPr id="0" name=""/>
        <dsp:cNvSpPr/>
      </dsp:nvSpPr>
      <dsp:spPr>
        <a:xfrm>
          <a:off x="3012141" y="1654725"/>
          <a:ext cx="2103227" cy="1819376"/>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Supplementary levies</a:t>
          </a:r>
        </a:p>
      </dsp:txBody>
      <dsp:txXfrm>
        <a:off x="3360675" y="1956221"/>
        <a:ext cx="1406159" cy="1216384"/>
      </dsp:txXfrm>
    </dsp:sp>
    <dsp:sp modelId="{7A87B408-94C0-4242-861B-5996A90A48FE}">
      <dsp:nvSpPr>
        <dsp:cNvPr id="0" name=""/>
        <dsp:cNvSpPr/>
      </dsp:nvSpPr>
      <dsp:spPr>
        <a:xfrm>
          <a:off x="4329166" y="784276"/>
          <a:ext cx="793541" cy="68374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240B55-D278-4BDF-9C33-0717E2C29823}">
      <dsp:nvSpPr>
        <dsp:cNvPr id="0" name=""/>
        <dsp:cNvSpPr/>
      </dsp:nvSpPr>
      <dsp:spPr>
        <a:xfrm>
          <a:off x="3205879" y="0"/>
          <a:ext cx="1723580" cy="1491099"/>
        </a:xfrm>
        <a:prstGeom prst="hexagon">
          <a:avLst>
            <a:gd name="adj" fmla="val 2857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Expenditure sharing</a:t>
          </a:r>
        </a:p>
      </dsp:txBody>
      <dsp:txXfrm>
        <a:off x="3491513" y="247107"/>
        <a:ext cx="1152312" cy="996885"/>
      </dsp:txXfrm>
    </dsp:sp>
    <dsp:sp modelId="{F2D79767-35EF-48F9-9D91-673992F404F1}">
      <dsp:nvSpPr>
        <dsp:cNvPr id="0" name=""/>
        <dsp:cNvSpPr/>
      </dsp:nvSpPr>
      <dsp:spPr>
        <a:xfrm>
          <a:off x="5255290" y="2062507"/>
          <a:ext cx="793541" cy="68374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50B61-D603-419C-82A0-191BF077A9FF}">
      <dsp:nvSpPr>
        <dsp:cNvPr id="0" name=""/>
        <dsp:cNvSpPr/>
      </dsp:nvSpPr>
      <dsp:spPr>
        <a:xfrm>
          <a:off x="4786602" y="917125"/>
          <a:ext cx="1723580" cy="1491099"/>
        </a:xfrm>
        <a:prstGeom prst="hexagon">
          <a:avLst>
            <a:gd name="adj" fmla="val 2857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Tax sharing</a:t>
          </a:r>
        </a:p>
      </dsp:txBody>
      <dsp:txXfrm>
        <a:off x="5072236" y="1164232"/>
        <a:ext cx="1152312" cy="996885"/>
      </dsp:txXfrm>
    </dsp:sp>
    <dsp:sp modelId="{F05984A8-72D5-47CF-921A-C25FBE11A370}">
      <dsp:nvSpPr>
        <dsp:cNvPr id="0" name=""/>
        <dsp:cNvSpPr/>
      </dsp:nvSpPr>
      <dsp:spPr>
        <a:xfrm>
          <a:off x="4611944" y="3505390"/>
          <a:ext cx="793541" cy="68374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367D8-B7F6-46DB-B54C-D802908E5627}">
      <dsp:nvSpPr>
        <dsp:cNvPr id="0" name=""/>
        <dsp:cNvSpPr/>
      </dsp:nvSpPr>
      <dsp:spPr>
        <a:xfrm>
          <a:off x="4786602" y="2720089"/>
          <a:ext cx="1723580" cy="1491099"/>
        </a:xfrm>
        <a:prstGeom prst="hexagon">
          <a:avLst>
            <a:gd name="adj" fmla="val 2857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Local taxes</a:t>
          </a:r>
        </a:p>
      </dsp:txBody>
      <dsp:txXfrm>
        <a:off x="5072236" y="2967196"/>
        <a:ext cx="1152312" cy="996885"/>
      </dsp:txXfrm>
    </dsp:sp>
    <dsp:sp modelId="{85CB6C60-D6BC-44ED-8983-FA3A198E16DC}">
      <dsp:nvSpPr>
        <dsp:cNvPr id="0" name=""/>
        <dsp:cNvSpPr/>
      </dsp:nvSpPr>
      <dsp:spPr>
        <a:xfrm>
          <a:off x="3016055" y="3655167"/>
          <a:ext cx="793541" cy="68374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B46635-C1B5-477F-9F9A-813476CCE853}">
      <dsp:nvSpPr>
        <dsp:cNvPr id="0" name=""/>
        <dsp:cNvSpPr/>
      </dsp:nvSpPr>
      <dsp:spPr>
        <a:xfrm>
          <a:off x="3205879" y="3638240"/>
          <a:ext cx="1723580" cy="1491099"/>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User charges</a:t>
          </a:r>
        </a:p>
      </dsp:txBody>
      <dsp:txXfrm>
        <a:off x="3491513" y="3885347"/>
        <a:ext cx="1152312" cy="996885"/>
      </dsp:txXfrm>
    </dsp:sp>
    <dsp:sp modelId="{F2B75808-0DE3-4409-8351-D0E83157C62E}">
      <dsp:nvSpPr>
        <dsp:cNvPr id="0" name=""/>
        <dsp:cNvSpPr/>
      </dsp:nvSpPr>
      <dsp:spPr>
        <a:xfrm>
          <a:off x="2074764" y="2377449"/>
          <a:ext cx="793541" cy="68374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3AFCCF-3EE9-4954-8C54-50EBA32A0291}">
      <dsp:nvSpPr>
        <dsp:cNvPr id="0" name=""/>
        <dsp:cNvSpPr/>
      </dsp:nvSpPr>
      <dsp:spPr>
        <a:xfrm>
          <a:off x="1617817" y="2646559"/>
          <a:ext cx="1723580" cy="1640209"/>
        </a:xfrm>
        <a:prstGeom prst="hexagon">
          <a:avLst>
            <a:gd name="adj" fmla="val 28570"/>
            <a:gd name="vf" fmla="val 1154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Intergovernmental transfer of grants</a:t>
          </a:r>
        </a:p>
      </dsp:txBody>
      <dsp:txXfrm>
        <a:off x="1923937" y="2937871"/>
        <a:ext cx="1111340" cy="1057585"/>
      </dsp:txXfrm>
    </dsp:sp>
    <dsp:sp modelId="{2CF2767A-5D8B-44CC-841D-3693541C3464}">
      <dsp:nvSpPr>
        <dsp:cNvPr id="0" name=""/>
        <dsp:cNvSpPr/>
      </dsp:nvSpPr>
      <dsp:spPr>
        <a:xfrm>
          <a:off x="1617817" y="915074"/>
          <a:ext cx="1723580" cy="1491099"/>
        </a:xfrm>
        <a:prstGeom prst="hexagon">
          <a:avLst>
            <a:gd name="adj" fmla="val 2857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Loans</a:t>
          </a:r>
        </a:p>
      </dsp:txBody>
      <dsp:txXfrm>
        <a:off x="1903451" y="1162181"/>
        <a:ext cx="1152312" cy="996885"/>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7F94E-B721-4FCA-8955-1183CD09CC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C4EEC7-3DF3-4F3F-8590-6B2DD2790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ADF86E-1566-451C-A4FD-A0C1B42CD7C9}"/>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5" name="Footer Placeholder 4">
            <a:extLst>
              <a:ext uri="{FF2B5EF4-FFF2-40B4-BE49-F238E27FC236}">
                <a16:creationId xmlns:a16="http://schemas.microsoft.com/office/drawing/2014/main" id="{26F02B14-AFCA-4BB8-A94B-BFF8021FC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D6C232-46C0-4A55-97D5-B74D8FB915ED}"/>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33689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F7EFB-4240-48A7-BD12-ED86367128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DE0A5E-E827-4C5D-8DB5-CFC818899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3C98D7-DE71-4F4F-AC6B-FEBD2E91C41F}"/>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5" name="Footer Placeholder 4">
            <a:extLst>
              <a:ext uri="{FF2B5EF4-FFF2-40B4-BE49-F238E27FC236}">
                <a16:creationId xmlns:a16="http://schemas.microsoft.com/office/drawing/2014/main" id="{D15EB546-6B2D-4B1D-9E7D-06312A3B38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A3ECC-CDE2-4D89-86DD-90DFF53C2B6D}"/>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399812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1DD075-F8C8-4379-A160-A2B172D239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4F84A9-329E-4168-83C6-E6EF82FA31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5AF7E-E11C-42C6-94C3-9B6E5EE75205}"/>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5" name="Footer Placeholder 4">
            <a:extLst>
              <a:ext uri="{FF2B5EF4-FFF2-40B4-BE49-F238E27FC236}">
                <a16:creationId xmlns:a16="http://schemas.microsoft.com/office/drawing/2014/main" id="{3DC0DF81-CB63-466D-922A-0DCB1A6F5B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94D7C0-F4F3-4B4C-B78F-D956A5C4AB06}"/>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3565073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CED42-4728-4A37-8F7B-056634EE35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8EB588-4CB7-46E7-9B94-01848F39CB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2AD0F7-B1AF-486F-876E-F34C4B78057C}"/>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5" name="Footer Placeholder 4">
            <a:extLst>
              <a:ext uri="{FF2B5EF4-FFF2-40B4-BE49-F238E27FC236}">
                <a16:creationId xmlns:a16="http://schemas.microsoft.com/office/drawing/2014/main" id="{B27EFD8A-3D4D-430C-98D0-6C8724ED7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BB1737-FF96-48B6-BB66-AB9D8093E389}"/>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263985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36CF4-95B2-47E2-A3C4-0677E3FF37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06A463-26DD-4A37-8CCE-4F33406FB0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273231-70B5-4F17-88EC-1A01D594CCE4}"/>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5" name="Footer Placeholder 4">
            <a:extLst>
              <a:ext uri="{FF2B5EF4-FFF2-40B4-BE49-F238E27FC236}">
                <a16:creationId xmlns:a16="http://schemas.microsoft.com/office/drawing/2014/main" id="{6D2A81D2-0EEC-41C1-92DB-22647A4809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91678-49ED-4C1F-B9A3-490439BB06E7}"/>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138690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3D83C-2054-48EE-BE5C-BAC17BC7C2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AD57F9-5DC4-411D-BD66-C6381BFB21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1A1416-B20B-4DF5-8218-F22CEE3427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97FD9C-7935-4903-A696-89433A23413F}"/>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6" name="Footer Placeholder 5">
            <a:extLst>
              <a:ext uri="{FF2B5EF4-FFF2-40B4-BE49-F238E27FC236}">
                <a16:creationId xmlns:a16="http://schemas.microsoft.com/office/drawing/2014/main" id="{BD9A13C8-0495-4CAF-9456-1C451437E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E9D62E-7966-402D-837C-C2278DD7D4B2}"/>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394343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BDC82-AB0B-4216-9955-FAAD57BB4E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0FE2C1-8EAB-427B-B317-E8DA236E2F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A64639-7F29-439F-B3A4-9B20753E07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8318CC-DF63-4B2D-9E3E-B242619BD8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791682-A089-4F06-ADB8-FFA76C307D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C3F06B-6D1F-46F5-9C69-A8B7921B09BA}"/>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8" name="Footer Placeholder 7">
            <a:extLst>
              <a:ext uri="{FF2B5EF4-FFF2-40B4-BE49-F238E27FC236}">
                <a16:creationId xmlns:a16="http://schemas.microsoft.com/office/drawing/2014/main" id="{8D0CFC04-88CE-462C-87C7-43239BC41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B0D612-0419-4FB3-9C34-B9B05246D7A3}"/>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203602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7EB55-C865-42CC-9DF3-FF13DE3F88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1F70A5-0DC9-4DBE-BD68-D2313AD95DBC}"/>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4" name="Footer Placeholder 3">
            <a:extLst>
              <a:ext uri="{FF2B5EF4-FFF2-40B4-BE49-F238E27FC236}">
                <a16:creationId xmlns:a16="http://schemas.microsoft.com/office/drawing/2014/main" id="{7BE48A25-C8A4-4D8A-BDD9-E61DD59889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A8E60D-C1F5-4146-881A-096299F5CF8E}"/>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2986432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D1725F-4A8B-452A-885B-26941057542C}"/>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3" name="Footer Placeholder 2">
            <a:extLst>
              <a:ext uri="{FF2B5EF4-FFF2-40B4-BE49-F238E27FC236}">
                <a16:creationId xmlns:a16="http://schemas.microsoft.com/office/drawing/2014/main" id="{ECFDC682-EB09-4559-B9A2-84F6B9EE96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AEC6B7-287F-4023-909E-C30594F65EEE}"/>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131308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3AEC9-0C71-4915-9662-6810EA8AAC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DB9A4A-D6BC-42C6-A8CE-A1CE2D560D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5912E2-41C3-4BD3-9AAF-C45D8CE43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FA81E5-7D05-480C-9A13-FF14571F8866}"/>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6" name="Footer Placeholder 5">
            <a:extLst>
              <a:ext uri="{FF2B5EF4-FFF2-40B4-BE49-F238E27FC236}">
                <a16:creationId xmlns:a16="http://schemas.microsoft.com/office/drawing/2014/main" id="{923F1393-8C11-428F-8490-EC7CBE2292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017AA3-5E29-4DE0-BFD9-692B1F3AF42B}"/>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306974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6FA4C-B02E-4296-BAA1-718F6EA2E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B1ECD4-B04F-46FD-B20C-FE26C2D90B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6E3807-F94D-4FA1-B32C-D7F69C4B6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6B356A-267A-435E-8A66-D3D1035E1453}"/>
              </a:ext>
            </a:extLst>
          </p:cNvPr>
          <p:cNvSpPr>
            <a:spLocks noGrp="1"/>
          </p:cNvSpPr>
          <p:nvPr>
            <p:ph type="dt" sz="half" idx="10"/>
          </p:nvPr>
        </p:nvSpPr>
        <p:spPr/>
        <p:txBody>
          <a:bodyPr/>
          <a:lstStyle/>
          <a:p>
            <a:fld id="{F2F3405B-6025-4ADF-AC9A-0E81276B3035}" type="datetimeFigureOut">
              <a:rPr lang="en-US" smtClean="0"/>
              <a:t>24-Feb-20</a:t>
            </a:fld>
            <a:endParaRPr lang="en-US"/>
          </a:p>
        </p:txBody>
      </p:sp>
      <p:sp>
        <p:nvSpPr>
          <p:cNvPr id="6" name="Footer Placeholder 5">
            <a:extLst>
              <a:ext uri="{FF2B5EF4-FFF2-40B4-BE49-F238E27FC236}">
                <a16:creationId xmlns:a16="http://schemas.microsoft.com/office/drawing/2014/main" id="{D86FCF3C-D0CE-48F1-9CD7-28CA61E391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50959D-F325-43E7-A81E-6769D921EAF6}"/>
              </a:ext>
            </a:extLst>
          </p:cNvPr>
          <p:cNvSpPr>
            <a:spLocks noGrp="1"/>
          </p:cNvSpPr>
          <p:nvPr>
            <p:ph type="sldNum" sz="quarter" idx="12"/>
          </p:nvPr>
        </p:nvSpPr>
        <p:spPr/>
        <p:txBody>
          <a:bodyPr/>
          <a:lstStyle/>
          <a:p>
            <a:fld id="{107BD09A-57D9-4FE1-BC0C-1F78203475E6}" type="slidenum">
              <a:rPr lang="en-US" smtClean="0"/>
              <a:t>‹#›</a:t>
            </a:fld>
            <a:endParaRPr lang="en-US"/>
          </a:p>
        </p:txBody>
      </p:sp>
    </p:spTree>
    <p:extLst>
      <p:ext uri="{BB962C8B-B14F-4D97-AF65-F5344CB8AC3E}">
        <p14:creationId xmlns:p14="http://schemas.microsoft.com/office/powerpoint/2010/main" val="93872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B022F-A690-4656-B510-7588ABE585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E12147-2B16-4470-993A-28F1C62884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6E3FF1-E4B6-45C8-9958-7867478B9B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3405B-6025-4ADF-AC9A-0E81276B3035}" type="datetimeFigureOut">
              <a:rPr lang="en-US" smtClean="0"/>
              <a:t>24-Feb-20</a:t>
            </a:fld>
            <a:endParaRPr lang="en-US"/>
          </a:p>
        </p:txBody>
      </p:sp>
      <p:sp>
        <p:nvSpPr>
          <p:cNvPr id="5" name="Footer Placeholder 4">
            <a:extLst>
              <a:ext uri="{FF2B5EF4-FFF2-40B4-BE49-F238E27FC236}">
                <a16:creationId xmlns:a16="http://schemas.microsoft.com/office/drawing/2014/main" id="{EDE2EF3E-B513-4C7D-96AE-3D7D51B3D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2F474B-DD3C-4160-A4EA-D6FB73535E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BD09A-57D9-4FE1-BC0C-1F78203475E6}" type="slidenum">
              <a:rPr lang="en-US" smtClean="0"/>
              <a:t>‹#›</a:t>
            </a:fld>
            <a:endParaRPr lang="en-US"/>
          </a:p>
        </p:txBody>
      </p:sp>
    </p:spTree>
    <p:extLst>
      <p:ext uri="{BB962C8B-B14F-4D97-AF65-F5344CB8AC3E}">
        <p14:creationId xmlns:p14="http://schemas.microsoft.com/office/powerpoint/2010/main" val="635432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DF8B0-BB59-4AF6-A6D9-3AEFF27340D3}"/>
              </a:ext>
            </a:extLst>
          </p:cNvPr>
          <p:cNvSpPr>
            <a:spLocks noGrp="1"/>
          </p:cNvSpPr>
          <p:nvPr>
            <p:ph type="title"/>
          </p:nvPr>
        </p:nvSpPr>
        <p:spPr>
          <a:xfrm>
            <a:off x="838200" y="365125"/>
            <a:ext cx="10515600" cy="1258723"/>
          </a:xfrm>
        </p:spPr>
        <p:txBody>
          <a:bodyPr>
            <a:normAutofit/>
          </a:bodyPr>
          <a:lstStyle/>
          <a:p>
            <a:pPr algn="ctr"/>
            <a:r>
              <a:rPr lang="en-US" sz="4800" dirty="0"/>
              <a:t> </a:t>
            </a:r>
            <a:r>
              <a:rPr lang="en-US" sz="4800" dirty="0">
                <a:solidFill>
                  <a:srgbClr val="FF0000"/>
                </a:solidFill>
              </a:rPr>
              <a:t>Types of Government</a:t>
            </a:r>
          </a:p>
        </p:txBody>
      </p:sp>
      <p:graphicFrame>
        <p:nvGraphicFramePr>
          <p:cNvPr id="7" name="Content Placeholder 6">
            <a:extLst>
              <a:ext uri="{FF2B5EF4-FFF2-40B4-BE49-F238E27FC236}">
                <a16:creationId xmlns:a16="http://schemas.microsoft.com/office/drawing/2014/main" id="{DA962505-9AA4-420D-888B-1CB1A4340BB3}"/>
              </a:ext>
            </a:extLst>
          </p:cNvPr>
          <p:cNvGraphicFramePr>
            <a:graphicFrameLocks noGrp="1"/>
          </p:cNvGraphicFramePr>
          <p:nvPr>
            <p:ph idx="1"/>
            <p:extLst>
              <p:ext uri="{D42A27DB-BD31-4B8C-83A1-F6EECF244321}">
                <p14:modId xmlns:p14="http://schemas.microsoft.com/office/powerpoint/2010/main" val="2939053180"/>
              </p:ext>
            </p:extLst>
          </p:nvPr>
        </p:nvGraphicFramePr>
        <p:xfrm>
          <a:off x="838200" y="1844566"/>
          <a:ext cx="10515600" cy="4332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6372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44812-95B3-4935-BA3F-395CB3F950E2}"/>
              </a:ext>
            </a:extLst>
          </p:cNvPr>
          <p:cNvSpPr>
            <a:spLocks noGrp="1"/>
          </p:cNvSpPr>
          <p:nvPr>
            <p:ph type="title"/>
          </p:nvPr>
        </p:nvSpPr>
        <p:spPr>
          <a:xfrm>
            <a:off x="838200" y="365125"/>
            <a:ext cx="10515600" cy="47044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D9B16DB-26BB-45CA-B6F4-A8B92D7481F0}"/>
              </a:ext>
            </a:extLst>
          </p:cNvPr>
          <p:cNvSpPr>
            <a:spLocks noGrp="1"/>
          </p:cNvSpPr>
          <p:nvPr>
            <p:ph idx="1"/>
          </p:nvPr>
        </p:nvSpPr>
        <p:spPr>
          <a:xfrm>
            <a:off x="838200" y="835572"/>
            <a:ext cx="10515600" cy="5341391"/>
          </a:xfrm>
        </p:spPr>
        <p:txBody>
          <a:bodyPr>
            <a:noAutofit/>
          </a:bodyPr>
          <a:lstStyle/>
          <a:p>
            <a:pPr marL="0" indent="0">
              <a:buNone/>
            </a:pPr>
            <a:r>
              <a:rPr lang="en-US" sz="3200" dirty="0"/>
              <a:t>(viii) Capital Receipts – borrowing from domestic and international institutions and governments</a:t>
            </a:r>
          </a:p>
          <a:p>
            <a:pPr marL="0" indent="0">
              <a:buNone/>
            </a:pPr>
            <a:r>
              <a:rPr lang="en-US" sz="3200" b="1" u="sng" dirty="0"/>
              <a:t>Receipts of State Government</a:t>
            </a:r>
          </a:p>
          <a:p>
            <a:pPr marL="571500" indent="-571500">
              <a:buAutoNum type="romanLcParenBoth"/>
            </a:pPr>
            <a:r>
              <a:rPr lang="en-US" sz="3200" dirty="0"/>
              <a:t>Tax receipts : Revenue receipts  and capital receipts : taxes on agricultural income, profession tax, property and capital transactions like stamp and registration, land revenue, urban immovable property tax and surcharge on cash crops. And GST.</a:t>
            </a:r>
          </a:p>
          <a:p>
            <a:pPr marL="571500" indent="-571500">
              <a:buAutoNum type="romanLcParenBoth"/>
            </a:pPr>
            <a:r>
              <a:rPr lang="en-US" sz="3200" dirty="0"/>
              <a:t>Non-tax receipts : interest receipts, dividends from state enterprises etc.</a:t>
            </a:r>
          </a:p>
        </p:txBody>
      </p:sp>
    </p:spTree>
    <p:extLst>
      <p:ext uri="{BB962C8B-B14F-4D97-AF65-F5344CB8AC3E}">
        <p14:creationId xmlns:p14="http://schemas.microsoft.com/office/powerpoint/2010/main" val="1778391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63F07-9750-4E8B-BC52-274DACCEF430}"/>
              </a:ext>
            </a:extLst>
          </p:cNvPr>
          <p:cNvSpPr>
            <a:spLocks noGrp="1"/>
          </p:cNvSpPr>
          <p:nvPr>
            <p:ph type="title"/>
          </p:nvPr>
        </p:nvSpPr>
        <p:spPr>
          <a:xfrm>
            <a:off x="838200" y="365125"/>
            <a:ext cx="10515600" cy="47044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B8078D86-180E-4F8E-9D43-6CD9F308B8B7}"/>
              </a:ext>
            </a:extLst>
          </p:cNvPr>
          <p:cNvSpPr>
            <a:spLocks noGrp="1"/>
          </p:cNvSpPr>
          <p:nvPr>
            <p:ph idx="1"/>
          </p:nvPr>
        </p:nvSpPr>
        <p:spPr>
          <a:xfrm>
            <a:off x="838200" y="945931"/>
            <a:ext cx="10515600" cy="5231032"/>
          </a:xfrm>
        </p:spPr>
        <p:txBody>
          <a:bodyPr>
            <a:noAutofit/>
          </a:bodyPr>
          <a:lstStyle/>
          <a:p>
            <a:pPr marL="0" indent="0">
              <a:buNone/>
            </a:pPr>
            <a:r>
              <a:rPr lang="en-US" sz="3200" dirty="0"/>
              <a:t>(iii) Receipts on capital account : loans in the form of bonds from </a:t>
            </a:r>
            <a:r>
              <a:rPr lang="en-US" sz="3200" dirty="0" err="1"/>
              <a:t>centre</a:t>
            </a:r>
            <a:endParaRPr lang="en-US" sz="3200" dirty="0"/>
          </a:p>
          <a:p>
            <a:pPr marL="0" indent="0">
              <a:buNone/>
            </a:pPr>
            <a:r>
              <a:rPr lang="en-US" sz="3200" dirty="0"/>
              <a:t>(iv) Share in central taxes, grants-in-aid </a:t>
            </a:r>
            <a:r>
              <a:rPr lang="en-US" sz="3200" dirty="0" err="1"/>
              <a:t>etc</a:t>
            </a:r>
            <a:endParaRPr lang="en-US" sz="3200" dirty="0"/>
          </a:p>
          <a:p>
            <a:pPr marL="0" indent="0">
              <a:buNone/>
            </a:pPr>
            <a:r>
              <a:rPr lang="en-US" sz="3200" b="1" dirty="0"/>
              <a:t>Transfer of Resources from Centre to States</a:t>
            </a:r>
          </a:p>
          <a:p>
            <a:pPr marL="0" indent="0">
              <a:buNone/>
            </a:pPr>
            <a:r>
              <a:rPr lang="en-US" sz="3200" dirty="0"/>
              <a:t>Due to financial inadequacy of states, the constitution  has made a provision for the transfer of resources from </a:t>
            </a:r>
            <a:r>
              <a:rPr lang="en-US" sz="3200" dirty="0" err="1"/>
              <a:t>centre</a:t>
            </a:r>
            <a:r>
              <a:rPr lang="en-US" sz="3200" dirty="0"/>
              <a:t> to states. These are of the types –</a:t>
            </a:r>
          </a:p>
          <a:p>
            <a:pPr marL="514350" indent="-514350">
              <a:buAutoNum type="arabicPeriod"/>
            </a:pPr>
            <a:r>
              <a:rPr lang="en-US" sz="3200" dirty="0"/>
              <a:t>Transfer of part of tax proceeds : Through Finance Commission</a:t>
            </a:r>
          </a:p>
        </p:txBody>
      </p:sp>
    </p:spTree>
    <p:extLst>
      <p:ext uri="{BB962C8B-B14F-4D97-AF65-F5344CB8AC3E}">
        <p14:creationId xmlns:p14="http://schemas.microsoft.com/office/powerpoint/2010/main" val="4054328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A452-EC2E-4C5C-94E6-A1F41DDFC20A}"/>
              </a:ext>
            </a:extLst>
          </p:cNvPr>
          <p:cNvSpPr>
            <a:spLocks noGrp="1"/>
          </p:cNvSpPr>
          <p:nvPr>
            <p:ph type="title"/>
          </p:nvPr>
        </p:nvSpPr>
        <p:spPr>
          <a:xfrm>
            <a:off x="838200" y="365126"/>
            <a:ext cx="10515600" cy="50197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F0B6C79-B96E-455E-8538-D3EBF368C365}"/>
              </a:ext>
            </a:extLst>
          </p:cNvPr>
          <p:cNvSpPr>
            <a:spLocks noGrp="1"/>
          </p:cNvSpPr>
          <p:nvPr>
            <p:ph idx="1"/>
          </p:nvPr>
        </p:nvSpPr>
        <p:spPr>
          <a:xfrm>
            <a:off x="838200" y="867104"/>
            <a:ext cx="10515600" cy="5309859"/>
          </a:xfrm>
        </p:spPr>
        <p:txBody>
          <a:bodyPr>
            <a:noAutofit/>
          </a:bodyPr>
          <a:lstStyle/>
          <a:p>
            <a:pPr marL="0" indent="0">
              <a:buNone/>
            </a:pPr>
            <a:r>
              <a:rPr lang="en-US" sz="3200" dirty="0"/>
              <a:t>2. Transfer in the form of grants and loan :Through Finance Commission</a:t>
            </a:r>
          </a:p>
          <a:p>
            <a:pPr marL="0" indent="0">
              <a:buNone/>
            </a:pPr>
            <a:r>
              <a:rPr lang="en-US" sz="3200" dirty="0"/>
              <a:t>3. Transfer in the form of plan assistance of plan projects : Through Planning Commission</a:t>
            </a:r>
          </a:p>
          <a:p>
            <a:pPr marL="0" indent="0">
              <a:buNone/>
            </a:pPr>
            <a:r>
              <a:rPr lang="en-US" sz="3200" dirty="0"/>
              <a:t>C . </a:t>
            </a:r>
            <a:r>
              <a:rPr lang="en-US" sz="3200" b="1" dirty="0"/>
              <a:t>The Finance Commission</a:t>
            </a:r>
          </a:p>
          <a:p>
            <a:pPr marL="0" indent="0">
              <a:buNone/>
            </a:pPr>
            <a:r>
              <a:rPr lang="en-US" sz="3200" dirty="0"/>
              <a:t>The Finance Commission is a Constitutionally mandated body that is at the </a:t>
            </a:r>
            <a:r>
              <a:rPr lang="en-US" sz="3200" dirty="0" err="1"/>
              <a:t>centre</a:t>
            </a:r>
            <a:r>
              <a:rPr lang="en-US" sz="3200" dirty="0"/>
              <a:t> of fiscal federalism. Set up under Article 280 of the Constitution, its core responsibility is to evaluate the state of finances of the Union and State Governments, recommend the sharing of taxes between them, lay down the principles determining the distribution of these taxes among</a:t>
            </a:r>
          </a:p>
        </p:txBody>
      </p:sp>
    </p:spTree>
    <p:extLst>
      <p:ext uri="{BB962C8B-B14F-4D97-AF65-F5344CB8AC3E}">
        <p14:creationId xmlns:p14="http://schemas.microsoft.com/office/powerpoint/2010/main" val="1979355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CE109-333B-472B-A93D-8D1319B160DC}"/>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4E74AB8-1B03-4A4F-94E4-DEFDC67413B4}"/>
              </a:ext>
            </a:extLst>
          </p:cNvPr>
          <p:cNvSpPr>
            <a:spLocks noGrp="1"/>
          </p:cNvSpPr>
          <p:nvPr>
            <p:ph idx="1"/>
          </p:nvPr>
        </p:nvSpPr>
        <p:spPr>
          <a:xfrm>
            <a:off x="838200" y="1024759"/>
            <a:ext cx="10515600" cy="5152204"/>
          </a:xfrm>
        </p:spPr>
        <p:txBody>
          <a:bodyPr>
            <a:noAutofit/>
          </a:bodyPr>
          <a:lstStyle/>
          <a:p>
            <a:pPr marL="0" indent="0">
              <a:buNone/>
            </a:pPr>
            <a:r>
              <a:rPr lang="en-US" sz="3200" dirty="0"/>
              <a:t>States. Its working is </a:t>
            </a:r>
            <a:r>
              <a:rPr lang="en-US" sz="3200" dirty="0" err="1"/>
              <a:t>characterised</a:t>
            </a:r>
            <a:r>
              <a:rPr lang="en-US" sz="3200" dirty="0"/>
              <a:t> by extensive and intensive consultations with all levels of governments, thus strengthening the principle of cooperative federalism. Its recommendations are also geared towards improving the quality of public spending and promoting fiscal stability. The first Finance Commission was set up in 1951 and there have been fifteen so far. Each of them has faced its own unique set of challenges. The Finance Commission has appointed every five years and consists of a chairman and four other members. </a:t>
            </a:r>
          </a:p>
        </p:txBody>
      </p:sp>
    </p:spTree>
    <p:extLst>
      <p:ext uri="{BB962C8B-B14F-4D97-AF65-F5344CB8AC3E}">
        <p14:creationId xmlns:p14="http://schemas.microsoft.com/office/powerpoint/2010/main" val="134465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1D7E9-AA05-45CC-9F36-C97F6DE7B788}"/>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EBCCD82-0D85-4A36-B00A-611C0F6810A1}"/>
              </a:ext>
            </a:extLst>
          </p:cNvPr>
          <p:cNvSpPr>
            <a:spLocks noGrp="1"/>
          </p:cNvSpPr>
          <p:nvPr>
            <p:ph idx="1"/>
          </p:nvPr>
        </p:nvSpPr>
        <p:spPr>
          <a:xfrm>
            <a:off x="838200" y="867103"/>
            <a:ext cx="10515600" cy="5309860"/>
          </a:xfrm>
        </p:spPr>
        <p:txBody>
          <a:bodyPr>
            <a:normAutofit/>
          </a:bodyPr>
          <a:lstStyle/>
          <a:p>
            <a:pPr marL="0" indent="0" fontAlgn="base">
              <a:buNone/>
            </a:pPr>
            <a:r>
              <a:rPr lang="en-US" sz="3200" dirty="0"/>
              <a:t>The Finance Commission has the following </a:t>
            </a:r>
            <a:r>
              <a:rPr lang="en-US" sz="3200" b="1" u="sng" dirty="0"/>
              <a:t>functions</a:t>
            </a:r>
            <a:r>
              <a:rPr lang="en-US" sz="3200" dirty="0"/>
              <a:t> or duties:</a:t>
            </a:r>
          </a:p>
          <a:p>
            <a:pPr marL="0" indent="0" fontAlgn="base">
              <a:buNone/>
            </a:pPr>
            <a:r>
              <a:rPr lang="en-US" sz="3200" dirty="0"/>
              <a:t>1. The Commission makes recommendations to the President of India on the distribution of tax proceeds between the Union and the States and the share of each state.</a:t>
            </a:r>
          </a:p>
          <a:p>
            <a:pPr marL="0" indent="0" fontAlgn="base">
              <a:buNone/>
            </a:pPr>
            <a:r>
              <a:rPr lang="en-US" sz="3200" dirty="0"/>
              <a:t>2. The Commission also decides the principles that govern the payment of grants-in-aid to states from the Consolidated Fund of India.</a:t>
            </a:r>
          </a:p>
          <a:p>
            <a:pPr marL="0" indent="0" fontAlgn="base">
              <a:buNone/>
            </a:pPr>
            <a:r>
              <a:rPr lang="en-US" sz="3200" dirty="0"/>
              <a:t>3. The President of India can also refer any other matter to the Finance Commission in the interest of building a sound financial system.</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177147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50EA3-9485-4A40-98E5-96226BE6FBB0}"/>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4FA3963-06C6-40A6-A972-B10DD3B89DBD}"/>
              </a:ext>
            </a:extLst>
          </p:cNvPr>
          <p:cNvSpPr>
            <a:spLocks noGrp="1"/>
          </p:cNvSpPr>
          <p:nvPr>
            <p:ph idx="1"/>
          </p:nvPr>
        </p:nvSpPr>
        <p:spPr>
          <a:xfrm>
            <a:off x="838200" y="993228"/>
            <a:ext cx="10515600" cy="5183735"/>
          </a:xfrm>
        </p:spPr>
        <p:txBody>
          <a:bodyPr>
            <a:noAutofit/>
          </a:bodyPr>
          <a:lstStyle/>
          <a:p>
            <a:pPr marL="0" indent="0">
              <a:buNone/>
            </a:pPr>
            <a:r>
              <a:rPr lang="en-US" sz="3200" dirty="0"/>
              <a:t>The </a:t>
            </a:r>
            <a:r>
              <a:rPr lang="en-US" sz="3200" b="1" dirty="0"/>
              <a:t>Fourteenth Finance Commission</a:t>
            </a:r>
            <a:r>
              <a:rPr lang="en-US" sz="3200" dirty="0"/>
              <a:t> of India was a finance commission constituted on 2 January 2013. The commission's chairman was former Reserve Bank of India governor Y. V. Reddy and its members were Sushma Nath, M. </a:t>
            </a:r>
            <a:r>
              <a:rPr lang="en-US" sz="3200" dirty="0" err="1"/>
              <a:t>Govinda</a:t>
            </a:r>
            <a:r>
              <a:rPr lang="en-US" sz="3200" dirty="0"/>
              <a:t> Rao, Abhijit Sen, </a:t>
            </a:r>
            <a:r>
              <a:rPr lang="en-US" sz="3200" dirty="0" err="1"/>
              <a:t>Sudipto</a:t>
            </a:r>
            <a:r>
              <a:rPr lang="en-US" sz="3200" dirty="0"/>
              <a:t> </a:t>
            </a:r>
            <a:r>
              <a:rPr lang="en-US" sz="3200" dirty="0" err="1"/>
              <a:t>Mundle</a:t>
            </a:r>
            <a:r>
              <a:rPr lang="en-US" sz="3200" dirty="0"/>
              <a:t>, and AN Jha. The recommendations of the commission entered force on April 2015; they take effect for a five-year period from that date.</a:t>
            </a:r>
          </a:p>
          <a:p>
            <a:pPr marL="0" indent="0" fontAlgn="base">
              <a:buNone/>
            </a:pPr>
            <a:r>
              <a:rPr lang="en-US" sz="3200" b="1" dirty="0"/>
              <a:t>The 15th Finance Commission</a:t>
            </a:r>
          </a:p>
          <a:p>
            <a:pPr marL="0" indent="0" fontAlgn="base">
              <a:buNone/>
            </a:pPr>
            <a:r>
              <a:rPr lang="en-US" sz="3200" dirty="0"/>
              <a:t>The 15th Finance Commission was constituted by the President of India in November 2017, under the chairmanship of NK Singh, a former member of the Planning Commission. </a:t>
            </a:r>
            <a:endParaRPr lang="en-US" sz="3200" b="1" dirty="0"/>
          </a:p>
        </p:txBody>
      </p:sp>
    </p:spTree>
    <p:extLst>
      <p:ext uri="{BB962C8B-B14F-4D97-AF65-F5344CB8AC3E}">
        <p14:creationId xmlns:p14="http://schemas.microsoft.com/office/powerpoint/2010/main" val="3002132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06F38-1F51-4358-97C6-AB704AE4D553}"/>
              </a:ext>
            </a:extLst>
          </p:cNvPr>
          <p:cNvSpPr>
            <a:spLocks noGrp="1"/>
          </p:cNvSpPr>
          <p:nvPr>
            <p:ph type="title"/>
          </p:nvPr>
        </p:nvSpPr>
        <p:spPr>
          <a:xfrm>
            <a:off x="838200" y="365126"/>
            <a:ext cx="10515600" cy="43891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3D3AB1D-126F-41DF-AC2D-081588DDC73E}"/>
              </a:ext>
            </a:extLst>
          </p:cNvPr>
          <p:cNvSpPr>
            <a:spLocks noGrp="1"/>
          </p:cNvSpPr>
          <p:nvPr>
            <p:ph idx="1"/>
          </p:nvPr>
        </p:nvSpPr>
        <p:spPr>
          <a:xfrm>
            <a:off x="838200" y="804042"/>
            <a:ext cx="10515600" cy="5372921"/>
          </a:xfrm>
        </p:spPr>
        <p:txBody>
          <a:bodyPr>
            <a:normAutofit/>
          </a:bodyPr>
          <a:lstStyle/>
          <a:p>
            <a:pPr marL="0" indent="0" fontAlgn="base">
              <a:buNone/>
            </a:pPr>
            <a:r>
              <a:rPr lang="en-US" sz="3200" dirty="0"/>
              <a:t>This Commission is expected to submit its report by October 2019. Its recommendations will cover a period of five years from April 2020 to March 2025.</a:t>
            </a:r>
          </a:p>
          <a:p>
            <a:pPr fontAlgn="base"/>
            <a:endParaRPr lang="en-US" sz="3200" b="1" dirty="0"/>
          </a:p>
          <a:p>
            <a:pPr marL="0" indent="0">
              <a:buNone/>
            </a:pPr>
            <a:endParaRPr lang="en-US" sz="3200" dirty="0"/>
          </a:p>
        </p:txBody>
      </p:sp>
    </p:spTree>
    <p:extLst>
      <p:ext uri="{BB962C8B-B14F-4D97-AF65-F5344CB8AC3E}">
        <p14:creationId xmlns:p14="http://schemas.microsoft.com/office/powerpoint/2010/main" val="3055574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7D899-66BB-41A5-9805-3221A595972E}"/>
              </a:ext>
            </a:extLst>
          </p:cNvPr>
          <p:cNvSpPr>
            <a:spLocks noGrp="1"/>
          </p:cNvSpPr>
          <p:nvPr>
            <p:ph type="title"/>
          </p:nvPr>
        </p:nvSpPr>
        <p:spPr>
          <a:xfrm>
            <a:off x="838200" y="365126"/>
            <a:ext cx="10515600" cy="706930"/>
          </a:xfrm>
        </p:spPr>
        <p:txBody>
          <a:bodyPr/>
          <a:lstStyle/>
          <a:p>
            <a:pPr algn="ctr"/>
            <a:r>
              <a:rPr lang="en-US" dirty="0"/>
              <a:t> Fiscal Federalism</a:t>
            </a:r>
          </a:p>
        </p:txBody>
      </p:sp>
      <p:pic>
        <p:nvPicPr>
          <p:cNvPr id="4" name="Picture 4" descr="Image result for fiscal federalism">
            <a:extLst>
              <a:ext uri="{FF2B5EF4-FFF2-40B4-BE49-F238E27FC236}">
                <a16:creationId xmlns:a16="http://schemas.microsoft.com/office/drawing/2014/main" id="{72427FAF-3BCA-4425-A3FD-A42398CFDC8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27933"/>
          <a:stretch/>
        </p:blipFill>
        <p:spPr bwMode="auto">
          <a:xfrm>
            <a:off x="2995448" y="1592317"/>
            <a:ext cx="6337737" cy="272918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E592F4D-B047-4F34-8880-AD882D98361A}"/>
              </a:ext>
            </a:extLst>
          </p:cNvPr>
          <p:cNvSpPr txBox="1"/>
          <p:nvPr/>
        </p:nvSpPr>
        <p:spPr>
          <a:xfrm>
            <a:off x="2112578" y="4540469"/>
            <a:ext cx="8103475" cy="1815882"/>
          </a:xfrm>
          <a:prstGeom prst="rect">
            <a:avLst/>
          </a:prstGeom>
          <a:noFill/>
        </p:spPr>
        <p:txBody>
          <a:bodyPr wrap="square" rtlCol="0">
            <a:spAutoFit/>
          </a:bodyPr>
          <a:lstStyle/>
          <a:p>
            <a:pPr algn="just"/>
            <a:r>
              <a:rPr lang="en-US" sz="2800" dirty="0"/>
              <a:t>According to Joseph E. Stiglitz “Fiscal federalism is concerned with the division of economic responsibilities between the central (or federal government) and the states and local governments</a:t>
            </a:r>
          </a:p>
        </p:txBody>
      </p:sp>
    </p:spTree>
    <p:extLst>
      <p:ext uri="{BB962C8B-B14F-4D97-AF65-F5344CB8AC3E}">
        <p14:creationId xmlns:p14="http://schemas.microsoft.com/office/powerpoint/2010/main" val="181306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57089-1A44-48F7-BC28-5E854E355DCB}"/>
              </a:ext>
            </a:extLst>
          </p:cNvPr>
          <p:cNvSpPr>
            <a:spLocks noGrp="1"/>
          </p:cNvSpPr>
          <p:nvPr>
            <p:ph type="title"/>
          </p:nvPr>
        </p:nvSpPr>
        <p:spPr>
          <a:xfrm>
            <a:off x="838200" y="283779"/>
            <a:ext cx="10515600" cy="819807"/>
          </a:xfrm>
        </p:spPr>
        <p:txBody>
          <a:bodyPr>
            <a:normAutofit/>
          </a:bodyPr>
          <a:lstStyle/>
          <a:p>
            <a:pPr algn="ctr"/>
            <a:r>
              <a:rPr lang="en-US" dirty="0"/>
              <a:t>Key Issues under Fiscal Federalism</a:t>
            </a:r>
          </a:p>
        </p:txBody>
      </p:sp>
      <p:sp>
        <p:nvSpPr>
          <p:cNvPr id="3" name="Content Placeholder 2">
            <a:extLst>
              <a:ext uri="{FF2B5EF4-FFF2-40B4-BE49-F238E27FC236}">
                <a16:creationId xmlns:a16="http://schemas.microsoft.com/office/drawing/2014/main" id="{E4757CA7-0CDF-479A-9C3D-6EBDA1464FFB}"/>
              </a:ext>
            </a:extLst>
          </p:cNvPr>
          <p:cNvSpPr>
            <a:spLocks noGrp="1"/>
          </p:cNvSpPr>
          <p:nvPr>
            <p:ph idx="1"/>
          </p:nvPr>
        </p:nvSpPr>
        <p:spPr>
          <a:xfrm>
            <a:off x="838200" y="1403131"/>
            <a:ext cx="10515600" cy="4773832"/>
          </a:xfrm>
        </p:spPr>
        <p:txBody>
          <a:bodyPr>
            <a:noAutofit/>
          </a:bodyPr>
          <a:lstStyle/>
          <a:p>
            <a:pPr marL="514350" indent="-514350">
              <a:buAutoNum type="arabicPeriod"/>
            </a:pPr>
            <a:r>
              <a:rPr lang="en-US" sz="3000" dirty="0"/>
              <a:t>Division of Responsibilities and Resources between central and state governments</a:t>
            </a:r>
          </a:p>
          <a:p>
            <a:pPr marL="514350" indent="-514350">
              <a:buAutoNum type="arabicPeriod"/>
            </a:pPr>
            <a:r>
              <a:rPr lang="en-US" sz="3000" dirty="0"/>
              <a:t>Regulation</a:t>
            </a:r>
          </a:p>
          <a:p>
            <a:pPr marL="514350" indent="-514350">
              <a:buAutoNum type="arabicPeriod"/>
            </a:pPr>
            <a:r>
              <a:rPr lang="en-US" sz="3000" dirty="0"/>
              <a:t>Incentives for Resource Transfer</a:t>
            </a:r>
          </a:p>
          <a:p>
            <a:pPr marL="514350" indent="-514350">
              <a:buAutoNum type="arabicPeriod"/>
            </a:pPr>
            <a:r>
              <a:rPr lang="en-US" sz="3000" dirty="0"/>
              <a:t>Tax expenditures</a:t>
            </a:r>
          </a:p>
          <a:p>
            <a:pPr marL="514350" indent="-514350">
              <a:buAutoNum type="arabicPeriod"/>
            </a:pPr>
            <a:r>
              <a:rPr lang="en-US" sz="3000" dirty="0"/>
              <a:t>National and local public goods</a:t>
            </a:r>
          </a:p>
          <a:p>
            <a:pPr marL="514350" indent="-514350">
              <a:buAutoNum type="arabicPeriod"/>
            </a:pPr>
            <a:r>
              <a:rPr lang="en-US" sz="3000" dirty="0"/>
              <a:t>Tax composition</a:t>
            </a:r>
          </a:p>
          <a:p>
            <a:pPr marL="514350" indent="-514350">
              <a:buAutoNum type="arabicPeriod"/>
            </a:pPr>
            <a:r>
              <a:rPr lang="en-US" sz="3000" dirty="0"/>
              <a:t>Tax Subsidies</a:t>
            </a:r>
          </a:p>
          <a:p>
            <a:pPr marL="514350" indent="-514350">
              <a:buAutoNum type="arabicPeriod"/>
            </a:pPr>
            <a:r>
              <a:rPr lang="en-US" sz="3000" dirty="0"/>
              <a:t>Financial imbalance between function and financial resources.</a:t>
            </a:r>
          </a:p>
          <a:p>
            <a:pPr marL="514350" indent="-514350">
              <a:buAutoNum type="arabicPeriod"/>
            </a:pPr>
            <a:endParaRPr lang="en-US" sz="3000" dirty="0"/>
          </a:p>
        </p:txBody>
      </p:sp>
    </p:spTree>
    <p:extLst>
      <p:ext uri="{BB962C8B-B14F-4D97-AF65-F5344CB8AC3E}">
        <p14:creationId xmlns:p14="http://schemas.microsoft.com/office/powerpoint/2010/main" val="42002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8DEA-DB07-4E14-9B48-661ED6C9BB50}"/>
              </a:ext>
            </a:extLst>
          </p:cNvPr>
          <p:cNvSpPr>
            <a:spLocks noGrp="1"/>
          </p:cNvSpPr>
          <p:nvPr>
            <p:ph type="title"/>
          </p:nvPr>
        </p:nvSpPr>
        <p:spPr>
          <a:xfrm>
            <a:off x="838200" y="365125"/>
            <a:ext cx="10515600" cy="864585"/>
          </a:xfrm>
        </p:spPr>
        <p:txBody>
          <a:bodyPr/>
          <a:lstStyle/>
          <a:p>
            <a:pPr algn="ctr"/>
            <a:r>
              <a:rPr lang="en-US" dirty="0"/>
              <a:t>Fiscal Decentralization</a:t>
            </a:r>
          </a:p>
        </p:txBody>
      </p:sp>
      <p:sp>
        <p:nvSpPr>
          <p:cNvPr id="3" name="Content Placeholder 2">
            <a:extLst>
              <a:ext uri="{FF2B5EF4-FFF2-40B4-BE49-F238E27FC236}">
                <a16:creationId xmlns:a16="http://schemas.microsoft.com/office/drawing/2014/main" id="{58D937E0-E4BE-4210-B110-AFF6E40C23D2}"/>
              </a:ext>
            </a:extLst>
          </p:cNvPr>
          <p:cNvSpPr>
            <a:spLocks noGrp="1"/>
          </p:cNvSpPr>
          <p:nvPr>
            <p:ph idx="1"/>
          </p:nvPr>
        </p:nvSpPr>
        <p:spPr>
          <a:xfrm>
            <a:off x="838200" y="1229710"/>
            <a:ext cx="10515600" cy="4947253"/>
          </a:xfrm>
        </p:spPr>
        <p:txBody>
          <a:bodyPr/>
          <a:lstStyle/>
          <a:p>
            <a:pPr marL="0" indent="0">
              <a:buNone/>
            </a:pPr>
            <a:r>
              <a:rPr lang="en-US" dirty="0"/>
              <a:t>It refers to the transfer of taxing and expenditure powers from the control of central government to sub-national levels of government like state and local governments.</a:t>
            </a:r>
          </a:p>
          <a:p>
            <a:pPr marL="0" indent="0">
              <a:buNone/>
            </a:pPr>
            <a:r>
              <a:rPr lang="en-US" dirty="0"/>
              <a:t>The main purpose is improved administration, better accountability, larger participation in the democratic process by people and ultimately generation of economic welfare.</a:t>
            </a:r>
          </a:p>
        </p:txBody>
      </p:sp>
    </p:spTree>
    <p:extLst>
      <p:ext uri="{BB962C8B-B14F-4D97-AF65-F5344CB8AC3E}">
        <p14:creationId xmlns:p14="http://schemas.microsoft.com/office/powerpoint/2010/main" val="2422766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34CD-A02C-4F3A-B658-8478EB56B81B}"/>
              </a:ext>
            </a:extLst>
          </p:cNvPr>
          <p:cNvSpPr>
            <a:spLocks noGrp="1"/>
          </p:cNvSpPr>
          <p:nvPr>
            <p:ph type="title"/>
          </p:nvPr>
        </p:nvSpPr>
        <p:spPr>
          <a:xfrm>
            <a:off x="838200" y="365126"/>
            <a:ext cx="10515600" cy="517744"/>
          </a:xfrm>
        </p:spPr>
        <p:txBody>
          <a:bodyPr>
            <a:normAutofit fontScale="90000"/>
          </a:bodyPr>
          <a:lstStyle/>
          <a:p>
            <a:pPr algn="ctr"/>
            <a:r>
              <a:rPr lang="en-US" dirty="0"/>
              <a:t> Components of Decentralization</a:t>
            </a:r>
          </a:p>
        </p:txBody>
      </p:sp>
      <p:graphicFrame>
        <p:nvGraphicFramePr>
          <p:cNvPr id="4" name="Content Placeholder 3">
            <a:extLst>
              <a:ext uri="{FF2B5EF4-FFF2-40B4-BE49-F238E27FC236}">
                <a16:creationId xmlns:a16="http://schemas.microsoft.com/office/drawing/2014/main" id="{95B9F863-983D-49DB-B63D-4C245CE9EE73}"/>
              </a:ext>
            </a:extLst>
          </p:cNvPr>
          <p:cNvGraphicFramePr>
            <a:graphicFrameLocks noGrp="1"/>
          </p:cNvGraphicFramePr>
          <p:nvPr>
            <p:ph idx="1"/>
            <p:extLst>
              <p:ext uri="{D42A27DB-BD31-4B8C-83A1-F6EECF244321}">
                <p14:modId xmlns:p14="http://schemas.microsoft.com/office/powerpoint/2010/main" val="87411986"/>
              </p:ext>
            </p:extLst>
          </p:nvPr>
        </p:nvGraphicFramePr>
        <p:xfrm>
          <a:off x="838200" y="1213945"/>
          <a:ext cx="10515600" cy="4963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654D9360-58E8-4FDA-9F7C-82DBC273D4F7}"/>
              </a:ext>
            </a:extLst>
          </p:cNvPr>
          <p:cNvGraphicFramePr/>
          <p:nvPr>
            <p:extLst>
              <p:ext uri="{D42A27DB-BD31-4B8C-83A1-F6EECF244321}">
                <p14:modId xmlns:p14="http://schemas.microsoft.com/office/powerpoint/2010/main" val="84618056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a:extLst>
              <a:ext uri="{FF2B5EF4-FFF2-40B4-BE49-F238E27FC236}">
                <a16:creationId xmlns:a16="http://schemas.microsoft.com/office/drawing/2014/main" id="{25DE65C3-AA97-4A34-A439-25111DABA55A}"/>
              </a:ext>
            </a:extLst>
          </p:cNvPr>
          <p:cNvGraphicFramePr/>
          <p:nvPr>
            <p:extLst>
              <p:ext uri="{D42A27DB-BD31-4B8C-83A1-F6EECF244321}">
                <p14:modId xmlns:p14="http://schemas.microsoft.com/office/powerpoint/2010/main" val="1800607829"/>
              </p:ext>
            </p:extLst>
          </p:nvPr>
        </p:nvGraphicFramePr>
        <p:xfrm>
          <a:off x="2032000" y="1008993"/>
          <a:ext cx="8128000" cy="512934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910684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02665-BA09-4C0C-BF5A-6B9BBE7A3028}"/>
              </a:ext>
            </a:extLst>
          </p:cNvPr>
          <p:cNvSpPr>
            <a:spLocks noGrp="1"/>
          </p:cNvSpPr>
          <p:nvPr>
            <p:ph type="title"/>
          </p:nvPr>
        </p:nvSpPr>
        <p:spPr>
          <a:xfrm>
            <a:off x="838200" y="365126"/>
            <a:ext cx="10515600" cy="1101068"/>
          </a:xfrm>
        </p:spPr>
        <p:txBody>
          <a:bodyPr/>
          <a:lstStyle/>
          <a:p>
            <a:pPr algn="ctr"/>
            <a:r>
              <a:rPr lang="en-US" dirty="0"/>
              <a:t>Centre-State Financial Relations in India</a:t>
            </a:r>
          </a:p>
        </p:txBody>
      </p:sp>
      <p:sp>
        <p:nvSpPr>
          <p:cNvPr id="3" name="Content Placeholder 2">
            <a:extLst>
              <a:ext uri="{FF2B5EF4-FFF2-40B4-BE49-F238E27FC236}">
                <a16:creationId xmlns:a16="http://schemas.microsoft.com/office/drawing/2014/main" id="{0E6A486C-B1AF-41D1-A52A-BE7A3E1C230A}"/>
              </a:ext>
            </a:extLst>
          </p:cNvPr>
          <p:cNvSpPr>
            <a:spLocks noGrp="1"/>
          </p:cNvSpPr>
          <p:nvPr>
            <p:ph idx="1"/>
          </p:nvPr>
        </p:nvSpPr>
        <p:spPr>
          <a:xfrm>
            <a:off x="838200" y="1466194"/>
            <a:ext cx="10515600" cy="4710769"/>
          </a:xfrm>
        </p:spPr>
        <p:txBody>
          <a:bodyPr>
            <a:noAutofit/>
          </a:bodyPr>
          <a:lstStyle/>
          <a:p>
            <a:pPr marL="0" indent="0">
              <a:buNone/>
            </a:pPr>
            <a:r>
              <a:rPr lang="en-US" sz="3200" dirty="0"/>
              <a:t>According to the Constitution, the division of responsibilities between the </a:t>
            </a:r>
            <a:r>
              <a:rPr lang="en-US" sz="3200" dirty="0" err="1"/>
              <a:t>centre</a:t>
            </a:r>
            <a:r>
              <a:rPr lang="en-US" sz="3200" dirty="0"/>
              <a:t> and state areas follows</a:t>
            </a:r>
          </a:p>
          <a:p>
            <a:pPr marL="514350" indent="-514350">
              <a:buAutoNum type="alphaUcPeriod"/>
            </a:pPr>
            <a:r>
              <a:rPr lang="en-US" sz="3200" dirty="0"/>
              <a:t>Division of Functions</a:t>
            </a:r>
          </a:p>
          <a:p>
            <a:pPr marL="0" indent="0">
              <a:buNone/>
            </a:pPr>
            <a:r>
              <a:rPr lang="en-US" sz="3200" b="1" u="sng" dirty="0"/>
              <a:t>Central Government </a:t>
            </a:r>
            <a:r>
              <a:rPr lang="en-US" sz="3200" dirty="0"/>
              <a:t>–</a:t>
            </a:r>
          </a:p>
          <a:p>
            <a:pPr marL="0" indent="0">
              <a:buNone/>
            </a:pPr>
            <a:r>
              <a:rPr lang="en-US" sz="3200" dirty="0"/>
              <a:t> (a) developmental : </a:t>
            </a:r>
          </a:p>
          <a:p>
            <a:pPr marL="571500" indent="-571500">
              <a:buAutoNum type="romanLcParenBoth"/>
            </a:pPr>
            <a:r>
              <a:rPr lang="en-US" sz="3200" dirty="0"/>
              <a:t>Social functions to promote growth and welfare </a:t>
            </a:r>
            <a:r>
              <a:rPr lang="en-US" sz="3200" dirty="0" err="1"/>
              <a:t>eg.</a:t>
            </a:r>
            <a:r>
              <a:rPr lang="en-US" sz="3200" dirty="0"/>
              <a:t> Education, health, science and technology, </a:t>
            </a:r>
            <a:r>
              <a:rPr lang="en-US" sz="3200" dirty="0" err="1"/>
              <a:t>labour</a:t>
            </a:r>
            <a:r>
              <a:rPr lang="en-US" sz="3200" dirty="0"/>
              <a:t> and employment, </a:t>
            </a:r>
          </a:p>
        </p:txBody>
      </p:sp>
    </p:spTree>
    <p:extLst>
      <p:ext uri="{BB962C8B-B14F-4D97-AF65-F5344CB8AC3E}">
        <p14:creationId xmlns:p14="http://schemas.microsoft.com/office/powerpoint/2010/main" val="41542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E1552-26DC-42A9-90C6-3DB3768DCA59}"/>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F5BB6EA-C795-46D3-868E-EDF1694FE5DA}"/>
              </a:ext>
            </a:extLst>
          </p:cNvPr>
          <p:cNvSpPr>
            <a:spLocks noGrp="1"/>
          </p:cNvSpPr>
          <p:nvPr>
            <p:ph idx="1"/>
          </p:nvPr>
        </p:nvSpPr>
        <p:spPr>
          <a:xfrm>
            <a:off x="838200" y="851338"/>
            <a:ext cx="10515600" cy="5325625"/>
          </a:xfrm>
        </p:spPr>
        <p:txBody>
          <a:bodyPr>
            <a:noAutofit/>
          </a:bodyPr>
          <a:lstStyle/>
          <a:p>
            <a:pPr marL="0" indent="0">
              <a:buNone/>
            </a:pPr>
            <a:r>
              <a:rPr lang="en-US" sz="3200" dirty="0"/>
              <a:t>(ii) Economic services like agriculture, industry, transport and communication, foreign trade </a:t>
            </a:r>
            <a:r>
              <a:rPr lang="en-US" sz="3200" dirty="0" err="1"/>
              <a:t>etc</a:t>
            </a:r>
            <a:endParaRPr lang="en-US" sz="3200" dirty="0"/>
          </a:p>
          <a:p>
            <a:pPr marL="0" indent="0">
              <a:buNone/>
            </a:pPr>
            <a:r>
              <a:rPr lang="en-US" sz="3200" dirty="0"/>
              <a:t>(iii) Grants in aid to states for developmental purposes.</a:t>
            </a:r>
          </a:p>
          <a:p>
            <a:pPr marL="0" indent="0">
              <a:buNone/>
            </a:pPr>
            <a:r>
              <a:rPr lang="en-US" sz="3200" dirty="0"/>
              <a:t>(b) Non-developmental : Maintenance of law and order maintenance of external relations, grants to states</a:t>
            </a:r>
          </a:p>
          <a:p>
            <a:pPr marL="0" indent="0">
              <a:buNone/>
            </a:pPr>
            <a:r>
              <a:rPr lang="en-US" sz="3200" b="1" u="sng" dirty="0"/>
              <a:t>State Government</a:t>
            </a:r>
          </a:p>
          <a:p>
            <a:pPr marL="514350" indent="-514350">
              <a:buAutoNum type="alphaLcParenBoth"/>
            </a:pPr>
            <a:r>
              <a:rPr lang="en-US" sz="3200" dirty="0"/>
              <a:t>Developmental – social, community and economic services</a:t>
            </a:r>
          </a:p>
          <a:p>
            <a:pPr marL="514350" indent="-514350">
              <a:buAutoNum type="alphaLcParenBoth"/>
            </a:pPr>
            <a:r>
              <a:rPr lang="en-US" sz="3200" dirty="0"/>
              <a:t>Non-developmental – pensions, interest payments on loans</a:t>
            </a:r>
          </a:p>
        </p:txBody>
      </p:sp>
    </p:spTree>
    <p:extLst>
      <p:ext uri="{BB962C8B-B14F-4D97-AF65-F5344CB8AC3E}">
        <p14:creationId xmlns:p14="http://schemas.microsoft.com/office/powerpoint/2010/main" val="279086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D2388-B8AB-496F-97B4-63A1C1D2BE55}"/>
              </a:ext>
            </a:extLst>
          </p:cNvPr>
          <p:cNvSpPr>
            <a:spLocks noGrp="1"/>
          </p:cNvSpPr>
          <p:nvPr>
            <p:ph type="title"/>
          </p:nvPr>
        </p:nvSpPr>
        <p:spPr>
          <a:xfrm>
            <a:off x="838200" y="365125"/>
            <a:ext cx="10515600" cy="486213"/>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42D2672-104E-4497-B7F9-F02F20A440F9}"/>
              </a:ext>
            </a:extLst>
          </p:cNvPr>
          <p:cNvSpPr>
            <a:spLocks noGrp="1"/>
          </p:cNvSpPr>
          <p:nvPr>
            <p:ph idx="1"/>
          </p:nvPr>
        </p:nvSpPr>
        <p:spPr>
          <a:xfrm>
            <a:off x="838200" y="1024759"/>
            <a:ext cx="10515600" cy="5152204"/>
          </a:xfrm>
        </p:spPr>
        <p:txBody>
          <a:bodyPr>
            <a:noAutofit/>
          </a:bodyPr>
          <a:lstStyle/>
          <a:p>
            <a:pPr marL="0" indent="0">
              <a:buNone/>
            </a:pPr>
            <a:r>
              <a:rPr lang="en-US" sz="3200" b="1" dirty="0"/>
              <a:t>Problems in this type of division</a:t>
            </a:r>
          </a:p>
          <a:p>
            <a:pPr marL="514350" indent="-514350">
              <a:buAutoNum type="arabicPeriod"/>
            </a:pPr>
            <a:r>
              <a:rPr lang="en-US" sz="3200" dirty="0"/>
              <a:t>Overlapping of functions</a:t>
            </a:r>
          </a:p>
          <a:p>
            <a:pPr marL="514350" indent="-514350">
              <a:buAutoNum type="arabicPeriod"/>
            </a:pPr>
            <a:r>
              <a:rPr lang="en-US" sz="3200" dirty="0"/>
              <a:t>No required freedom and  autonomy in designing and implementation</a:t>
            </a:r>
          </a:p>
          <a:p>
            <a:pPr marL="0" indent="0">
              <a:buNone/>
            </a:pPr>
            <a:r>
              <a:rPr lang="en-US" sz="3200" b="1" dirty="0"/>
              <a:t>B. Division of Resource Raising Powers</a:t>
            </a:r>
          </a:p>
          <a:p>
            <a:pPr marL="0" indent="0">
              <a:buNone/>
            </a:pPr>
            <a:r>
              <a:rPr lang="en-US" sz="3200" b="1" u="sng" dirty="0"/>
              <a:t>Receipts of central government</a:t>
            </a:r>
          </a:p>
          <a:p>
            <a:pPr marL="571500" indent="-571500">
              <a:buAutoNum type="romanLcParenBoth"/>
            </a:pPr>
            <a:r>
              <a:rPr lang="en-US" sz="3200" dirty="0"/>
              <a:t>Taxes on income and expenditure </a:t>
            </a:r>
            <a:r>
              <a:rPr lang="en-US" sz="3200" dirty="0" err="1"/>
              <a:t>eg</a:t>
            </a:r>
            <a:r>
              <a:rPr lang="en-US" sz="3200" dirty="0"/>
              <a:t> income tax, expenditure tax, corporate tax</a:t>
            </a:r>
          </a:p>
          <a:p>
            <a:pPr marL="571500" indent="-571500">
              <a:buAutoNum type="romanLcParenBoth"/>
            </a:pPr>
            <a:r>
              <a:rPr lang="en-US" sz="3200" dirty="0"/>
              <a:t>Taxes on property and capital expenditure – wealth tax , estate duty</a:t>
            </a:r>
          </a:p>
        </p:txBody>
      </p:sp>
    </p:spTree>
    <p:extLst>
      <p:ext uri="{BB962C8B-B14F-4D97-AF65-F5344CB8AC3E}">
        <p14:creationId xmlns:p14="http://schemas.microsoft.com/office/powerpoint/2010/main" val="236912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52D1D-52EF-401C-9C91-89B6E3AFD2EC}"/>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82032069-F998-45AC-859B-9F1ED750575D}"/>
              </a:ext>
            </a:extLst>
          </p:cNvPr>
          <p:cNvSpPr>
            <a:spLocks noGrp="1"/>
          </p:cNvSpPr>
          <p:nvPr>
            <p:ph idx="1"/>
          </p:nvPr>
        </p:nvSpPr>
        <p:spPr>
          <a:xfrm>
            <a:off x="838200" y="867103"/>
            <a:ext cx="10515600" cy="5309860"/>
          </a:xfrm>
        </p:spPr>
        <p:txBody>
          <a:bodyPr>
            <a:noAutofit/>
          </a:bodyPr>
          <a:lstStyle/>
          <a:p>
            <a:pPr marL="0" indent="0">
              <a:buNone/>
            </a:pPr>
            <a:r>
              <a:rPr lang="en-US" sz="3200" dirty="0"/>
              <a:t>(iii) Taxes on commodities – GST</a:t>
            </a:r>
          </a:p>
          <a:p>
            <a:pPr marL="0" indent="0">
              <a:buNone/>
            </a:pPr>
            <a:r>
              <a:rPr lang="en-US" sz="3200" dirty="0"/>
              <a:t>(iv) Central GST  : tax on intra-state supplies of goods and services</a:t>
            </a:r>
          </a:p>
          <a:p>
            <a:pPr marL="0" indent="0">
              <a:buNone/>
            </a:pPr>
            <a:r>
              <a:rPr lang="en-US" sz="3200" dirty="0"/>
              <a:t>(v) State GST : levied on the intra-state supply of goods and services but will be governed by the state government.</a:t>
            </a:r>
          </a:p>
          <a:p>
            <a:pPr marL="0" indent="0">
              <a:buNone/>
            </a:pPr>
            <a:r>
              <a:rPr lang="en-US" sz="3200" dirty="0"/>
              <a:t>(vi) Integrated GST : governed by IGST ACT. Tax on inter-state supplies, will be shared between </a:t>
            </a:r>
            <a:r>
              <a:rPr lang="en-US" sz="3200" dirty="0" err="1"/>
              <a:t>centre</a:t>
            </a:r>
            <a:r>
              <a:rPr lang="en-US" sz="3200" dirty="0"/>
              <a:t> and state governments.</a:t>
            </a:r>
          </a:p>
          <a:p>
            <a:pPr marL="0" indent="0">
              <a:buNone/>
            </a:pPr>
            <a:r>
              <a:rPr lang="en-US" sz="3200" dirty="0"/>
              <a:t>(vii) Revenues from other sources  : dividends from railways, posts and telegraphs, RBI, PSUs and interest receipts on loans given to states.</a:t>
            </a:r>
          </a:p>
        </p:txBody>
      </p:sp>
    </p:spTree>
    <p:extLst>
      <p:ext uri="{BB962C8B-B14F-4D97-AF65-F5344CB8AC3E}">
        <p14:creationId xmlns:p14="http://schemas.microsoft.com/office/powerpoint/2010/main" val="2317748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999</Words>
  <Application>Microsoft Office PowerPoint</Application>
  <PresentationFormat>Widescreen</PresentationFormat>
  <Paragraphs>83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 Types of Government</vt:lpstr>
      <vt:lpstr> Fiscal Federalism</vt:lpstr>
      <vt:lpstr>Key Issues under Fiscal Federalism</vt:lpstr>
      <vt:lpstr>Fiscal Decentralization</vt:lpstr>
      <vt:lpstr> Components of Decentralization</vt:lpstr>
      <vt:lpstr>Centre-State Financial Relations in India</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dc:creator>
  <cp:lastModifiedBy>MICRO</cp:lastModifiedBy>
  <cp:revision>27</cp:revision>
  <dcterms:created xsi:type="dcterms:W3CDTF">2020-02-24T10:28:05Z</dcterms:created>
  <dcterms:modified xsi:type="dcterms:W3CDTF">2020-02-24T14:14:46Z</dcterms:modified>
</cp:coreProperties>
</file>